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68" r:id="rId7"/>
    <p:sldId id="276" r:id="rId8"/>
    <p:sldId id="277" r:id="rId9"/>
    <p:sldId id="278" r:id="rId10"/>
    <p:sldId id="280" r:id="rId11"/>
    <p:sldId id="281" r:id="rId12"/>
    <p:sldId id="282" r:id="rId13"/>
    <p:sldId id="283" r:id="rId14"/>
    <p:sldId id="284" r:id="rId15"/>
    <p:sldId id="286" r:id="rId16"/>
    <p:sldId id="287" r:id="rId17"/>
    <p:sldId id="288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16" r:id="rId31"/>
    <p:sldId id="317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</p:sldIdLst>
  <p:sldSz cx="12192000" cy="12192000"/>
  <p:notesSz cx="12192000" cy="121920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3" d="100"/>
          <a:sy n="43" d="100"/>
        </p:scale>
        <p:origin x="-1758" y="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270" y="0"/>
            <a:ext cx="12190730" cy="750570"/>
          </a:xfrm>
          <a:custGeom>
            <a:avLst/>
            <a:gdLst/>
            <a:ahLst/>
            <a:cxnLst/>
            <a:rect l="l" t="t" r="r" b="b"/>
            <a:pathLst>
              <a:path w="12190730" h="750570">
                <a:moveTo>
                  <a:pt x="0" y="750570"/>
                </a:moveTo>
                <a:lnTo>
                  <a:pt x="12190730" y="750570"/>
                </a:lnTo>
                <a:lnTo>
                  <a:pt x="12190730" y="0"/>
                </a:lnTo>
                <a:lnTo>
                  <a:pt x="0" y="0"/>
                </a:lnTo>
                <a:lnTo>
                  <a:pt x="0" y="750570"/>
                </a:lnTo>
                <a:close/>
              </a:path>
            </a:pathLst>
          </a:custGeom>
          <a:solidFill>
            <a:srgbClr val="005E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70" y="744219"/>
            <a:ext cx="12190730" cy="12700"/>
          </a:xfrm>
          <a:custGeom>
            <a:avLst/>
            <a:gdLst/>
            <a:ahLst/>
            <a:cxnLst/>
            <a:rect l="l" t="t" r="r" b="b"/>
            <a:pathLst>
              <a:path w="12190730" h="12700">
                <a:moveTo>
                  <a:pt x="0" y="12700"/>
                </a:moveTo>
                <a:lnTo>
                  <a:pt x="12190730" y="12700"/>
                </a:lnTo>
                <a:lnTo>
                  <a:pt x="121907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270" y="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70">
                <a:moveTo>
                  <a:pt x="0" y="0"/>
                </a:moveTo>
                <a:lnTo>
                  <a:pt x="0" y="750570"/>
                </a:lnTo>
              </a:path>
            </a:pathLst>
          </a:custGeom>
          <a:ln w="12700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270" y="0"/>
            <a:ext cx="12190730" cy="750570"/>
          </a:xfrm>
          <a:custGeom>
            <a:avLst/>
            <a:gdLst/>
            <a:ahLst/>
            <a:cxnLst/>
            <a:rect l="l" t="t" r="r" b="b"/>
            <a:pathLst>
              <a:path w="12190730" h="750570">
                <a:moveTo>
                  <a:pt x="0" y="750570"/>
                </a:moveTo>
                <a:lnTo>
                  <a:pt x="12190730" y="750570"/>
                </a:lnTo>
                <a:lnTo>
                  <a:pt x="12190730" y="0"/>
                </a:lnTo>
                <a:lnTo>
                  <a:pt x="0" y="0"/>
                </a:lnTo>
                <a:lnTo>
                  <a:pt x="0" y="750570"/>
                </a:lnTo>
                <a:close/>
              </a:path>
            </a:pathLst>
          </a:custGeom>
          <a:solidFill>
            <a:srgbClr val="005E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70" y="744219"/>
            <a:ext cx="12190730" cy="12700"/>
          </a:xfrm>
          <a:custGeom>
            <a:avLst/>
            <a:gdLst/>
            <a:ahLst/>
            <a:cxnLst/>
            <a:rect l="l" t="t" r="r" b="b"/>
            <a:pathLst>
              <a:path w="12190730" h="12700">
                <a:moveTo>
                  <a:pt x="0" y="12700"/>
                </a:moveTo>
                <a:lnTo>
                  <a:pt x="12190730" y="12700"/>
                </a:lnTo>
                <a:lnTo>
                  <a:pt x="121907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270" y="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70">
                <a:moveTo>
                  <a:pt x="0" y="0"/>
                </a:moveTo>
                <a:lnTo>
                  <a:pt x="0" y="750570"/>
                </a:lnTo>
              </a:path>
            </a:pathLst>
          </a:custGeom>
          <a:ln w="12700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107429" y="1270"/>
            <a:ext cx="750570" cy="12190730"/>
          </a:xfrm>
          <a:custGeom>
            <a:avLst/>
            <a:gdLst/>
            <a:ahLst/>
            <a:cxnLst/>
            <a:rect l="l" t="t" r="r" b="b"/>
            <a:pathLst>
              <a:path w="750570" h="12190730">
                <a:moveTo>
                  <a:pt x="0" y="0"/>
                </a:moveTo>
                <a:lnTo>
                  <a:pt x="0" y="12190730"/>
                </a:lnTo>
                <a:lnTo>
                  <a:pt x="750570" y="12190730"/>
                </a:lnTo>
                <a:lnTo>
                  <a:pt x="750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5E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107429" y="1270"/>
            <a:ext cx="0" cy="12190730"/>
          </a:xfrm>
          <a:custGeom>
            <a:avLst/>
            <a:gdLst/>
            <a:ahLst/>
            <a:cxnLst/>
            <a:rect l="l" t="t" r="r" b="b"/>
            <a:pathLst>
              <a:path h="12190730">
                <a:moveTo>
                  <a:pt x="0" y="0"/>
                </a:moveTo>
                <a:lnTo>
                  <a:pt x="0" y="12190730"/>
                </a:lnTo>
              </a:path>
            </a:pathLst>
          </a:custGeom>
          <a:ln w="12700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107429" y="0"/>
            <a:ext cx="750570" cy="12700"/>
          </a:xfrm>
          <a:custGeom>
            <a:avLst/>
            <a:gdLst/>
            <a:ahLst/>
            <a:cxnLst/>
            <a:rect l="l" t="t" r="r" b="b"/>
            <a:pathLst>
              <a:path w="750570" h="12700">
                <a:moveTo>
                  <a:pt x="0" y="0"/>
                </a:moveTo>
                <a:lnTo>
                  <a:pt x="0" y="12699"/>
                </a:lnTo>
                <a:lnTo>
                  <a:pt x="750570" y="12699"/>
                </a:lnTo>
                <a:lnTo>
                  <a:pt x="750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270" y="0"/>
            <a:ext cx="12190730" cy="750570"/>
          </a:xfrm>
          <a:custGeom>
            <a:avLst/>
            <a:gdLst/>
            <a:ahLst/>
            <a:cxnLst/>
            <a:rect l="l" t="t" r="r" b="b"/>
            <a:pathLst>
              <a:path w="12190730" h="750570">
                <a:moveTo>
                  <a:pt x="0" y="750570"/>
                </a:moveTo>
                <a:lnTo>
                  <a:pt x="12190730" y="750570"/>
                </a:lnTo>
                <a:lnTo>
                  <a:pt x="12190730" y="0"/>
                </a:lnTo>
                <a:lnTo>
                  <a:pt x="0" y="0"/>
                </a:lnTo>
                <a:lnTo>
                  <a:pt x="0" y="750570"/>
                </a:lnTo>
                <a:close/>
              </a:path>
            </a:pathLst>
          </a:custGeom>
          <a:solidFill>
            <a:srgbClr val="005E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89150" y="3013392"/>
            <a:ext cx="8013699" cy="69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03878" y="1640458"/>
            <a:ext cx="8501380" cy="4380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jp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" y="1269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5A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0" y="1269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99151" y="862266"/>
            <a:ext cx="5984875" cy="1233170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12700" marR="5080" indent="459740">
              <a:lnSpc>
                <a:spcPct val="80000"/>
              </a:lnSpc>
              <a:spcBef>
                <a:spcPts val="1155"/>
              </a:spcBef>
            </a:pPr>
            <a:r>
              <a:rPr spc="-45" dirty="0"/>
              <a:t>Encuesta </a:t>
            </a:r>
            <a:r>
              <a:rPr spc="-35" dirty="0"/>
              <a:t>sobre </a:t>
            </a:r>
            <a:r>
              <a:rPr spc="-45" dirty="0"/>
              <a:t>valores  democráticos </a:t>
            </a:r>
            <a:r>
              <a:rPr dirty="0"/>
              <a:t>y</a:t>
            </a:r>
            <a:r>
              <a:rPr spc="-220" dirty="0"/>
              <a:t> </a:t>
            </a:r>
            <a:r>
              <a:rPr spc="-30" dirty="0"/>
              <a:t>periodismo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91251" y="2171319"/>
            <a:ext cx="5391150" cy="1204595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1038860" marR="5080" indent="-1026794">
              <a:lnSpc>
                <a:spcPct val="79800"/>
              </a:lnSpc>
              <a:spcBef>
                <a:spcPts val="1140"/>
              </a:spcBef>
            </a:pPr>
            <a:r>
              <a:rPr sz="4300" spc="-10" dirty="0">
                <a:solidFill>
                  <a:srgbClr val="FFFFFF"/>
                </a:solidFill>
                <a:latin typeface="Arial Black"/>
                <a:cs typeface="Arial Black"/>
              </a:rPr>
              <a:t>Fundación Para </a:t>
            </a:r>
            <a:r>
              <a:rPr sz="4300" dirty="0">
                <a:solidFill>
                  <a:srgbClr val="FFFFFF"/>
                </a:solidFill>
                <a:latin typeface="Arial Black"/>
                <a:cs typeface="Arial Black"/>
              </a:rPr>
              <a:t>el  </a:t>
            </a:r>
            <a:r>
              <a:rPr sz="4300" spc="-20" dirty="0">
                <a:solidFill>
                  <a:srgbClr val="FFFFFF"/>
                </a:solidFill>
                <a:latin typeface="Arial Black"/>
                <a:cs typeface="Arial Black"/>
              </a:rPr>
              <a:t>Periodismo</a:t>
            </a:r>
            <a:endParaRPr sz="43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61353" y="6119177"/>
            <a:ext cx="44069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10" dirty="0" err="1" smtClean="0">
                <a:solidFill>
                  <a:srgbClr val="FFFFFF"/>
                </a:solidFill>
                <a:latin typeface="Calibri Light"/>
                <a:cs typeface="Calibri Light"/>
              </a:rPr>
              <a:t>Octubre</a:t>
            </a:r>
            <a:r>
              <a:rPr sz="2000" b="0" spc="-10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FFFFFF"/>
                </a:solidFill>
                <a:latin typeface="Calibri Light"/>
                <a:cs typeface="Calibri Light"/>
              </a:rPr>
              <a:t>/ </a:t>
            </a:r>
            <a:r>
              <a:rPr sz="2000" b="0" spc="-20" dirty="0">
                <a:solidFill>
                  <a:srgbClr val="FFFFFF"/>
                </a:solidFill>
                <a:latin typeface="Calibri Light"/>
                <a:cs typeface="Calibri Light"/>
              </a:rPr>
              <a:t>Noviembre </a:t>
            </a:r>
            <a:r>
              <a:rPr sz="2000" b="0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2000" b="0" spc="-29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FFFFFF"/>
                </a:solidFill>
                <a:latin typeface="Calibri Light"/>
                <a:cs typeface="Calibri Light"/>
              </a:rPr>
              <a:t>2018</a:t>
            </a:r>
            <a:endParaRPr sz="2000" dirty="0">
              <a:latin typeface="Calibri Light"/>
              <a:cs typeface="Calibri 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77619" y="2105660"/>
            <a:ext cx="3304539" cy="2128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17740" y="4109720"/>
            <a:ext cx="2476500" cy="1551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" y="744219"/>
            <a:ext cx="12190730" cy="12700"/>
          </a:xfrm>
          <a:custGeom>
            <a:avLst/>
            <a:gdLst/>
            <a:ahLst/>
            <a:cxnLst/>
            <a:rect l="l" t="t" r="r" b="b"/>
            <a:pathLst>
              <a:path w="12190730" h="12700">
                <a:moveTo>
                  <a:pt x="0" y="12700"/>
                </a:moveTo>
                <a:lnTo>
                  <a:pt x="12190730" y="12700"/>
                </a:lnTo>
                <a:lnTo>
                  <a:pt x="121907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0" y="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70">
                <a:moveTo>
                  <a:pt x="0" y="0"/>
                </a:moveTo>
                <a:lnTo>
                  <a:pt x="0" y="750570"/>
                </a:lnTo>
              </a:path>
            </a:pathLst>
          </a:custGeom>
          <a:ln w="12700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82394" y="29273"/>
            <a:ext cx="83902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Calibri"/>
                <a:cs typeface="Calibri"/>
              </a:rPr>
              <a:t>Medio </a:t>
            </a:r>
            <a:r>
              <a:rPr sz="3600" b="0" spc="-5" dirty="0">
                <a:latin typeface="Calibri"/>
                <a:cs typeface="Calibri"/>
              </a:rPr>
              <a:t>de </a:t>
            </a:r>
            <a:r>
              <a:rPr sz="3600" b="0" spc="-10" dirty="0">
                <a:latin typeface="Calibri"/>
                <a:cs typeface="Calibri"/>
              </a:rPr>
              <a:t>comunicación </a:t>
            </a:r>
            <a:r>
              <a:rPr sz="3600" b="0" dirty="0">
                <a:latin typeface="Calibri"/>
                <a:cs typeface="Calibri"/>
              </a:rPr>
              <a:t>más </a:t>
            </a:r>
            <a:r>
              <a:rPr sz="3600" b="0" spc="-5" dirty="0">
                <a:latin typeface="Calibri"/>
                <a:cs typeface="Calibri"/>
              </a:rPr>
              <a:t>usado</a:t>
            </a:r>
            <a:r>
              <a:rPr sz="3600" b="0" spc="-90" dirty="0">
                <a:latin typeface="Calibri"/>
                <a:cs typeface="Calibri"/>
              </a:rPr>
              <a:t> </a:t>
            </a:r>
            <a:r>
              <a:rPr sz="3600" b="0" spc="-5" dirty="0">
                <a:latin typeface="Calibri"/>
                <a:cs typeface="Calibri"/>
              </a:rPr>
              <a:t>(octubre)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181089"/>
            <a:ext cx="12192000" cy="676910"/>
          </a:xfrm>
          <a:custGeom>
            <a:avLst/>
            <a:gdLst/>
            <a:ahLst/>
            <a:cxnLst/>
            <a:rect l="l" t="t" r="r" b="b"/>
            <a:pathLst>
              <a:path w="12192000" h="676909">
                <a:moveTo>
                  <a:pt x="12191999" y="0"/>
                </a:moveTo>
                <a:lnTo>
                  <a:pt x="0" y="0"/>
                </a:lnTo>
                <a:lnTo>
                  <a:pt x="0" y="676907"/>
                </a:lnTo>
                <a:lnTo>
                  <a:pt x="12191999" y="676907"/>
                </a:lnTo>
                <a:lnTo>
                  <a:pt x="12191999" y="0"/>
                </a:lnTo>
                <a:close/>
              </a:path>
            </a:pathLst>
          </a:custGeom>
          <a:solidFill>
            <a:srgbClr val="005E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174739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700"/>
                </a:moveTo>
                <a:lnTo>
                  <a:pt x="12191999" y="12700"/>
                </a:lnTo>
                <a:lnTo>
                  <a:pt x="1219199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020" y="5885179"/>
            <a:ext cx="2014220" cy="9728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98200" y="0"/>
            <a:ext cx="1193799" cy="74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72579" y="998727"/>
          <a:ext cx="11361412" cy="4567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0510"/>
                <a:gridCol w="516890"/>
                <a:gridCol w="516889"/>
                <a:gridCol w="516889"/>
                <a:gridCol w="516889"/>
                <a:gridCol w="516889"/>
                <a:gridCol w="516889"/>
                <a:gridCol w="516889"/>
                <a:gridCol w="516889"/>
                <a:gridCol w="516889"/>
                <a:gridCol w="516890"/>
                <a:gridCol w="516890"/>
                <a:gridCol w="516890"/>
                <a:gridCol w="516890"/>
                <a:gridCol w="516890"/>
                <a:gridCol w="516890"/>
                <a:gridCol w="516890"/>
                <a:gridCol w="516890"/>
                <a:gridCol w="516890"/>
                <a:gridCol w="516890"/>
              </a:tblGrid>
              <a:tr h="8324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ciudad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114300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género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719455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 nivel 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educación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425450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 nivel 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vida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6645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Paz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160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Alto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224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Varón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224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Mujer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224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5770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18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224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577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25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287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577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35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287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5770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45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224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8067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55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adelante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287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1529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asistió…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287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52197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Primaria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287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25450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Secundaria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351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Técnico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superior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287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97510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Universidad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351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Post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grado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maestría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351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…cómodamente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351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06070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…cubrir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gastos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351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78130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…con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dificultad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351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88950" marR="353695" indent="-13970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1400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mucha 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dificultad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6452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14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Televisión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3081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120014"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53213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Radio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120014" algn="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411606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Internet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120014" algn="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481838">
                <a:tc>
                  <a:txBody>
                    <a:bodyPr/>
                    <a:lstStyle/>
                    <a:p>
                      <a:pPr marL="9525" marR="55562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Periódicos</a:t>
                      </a:r>
                      <a:r>
                        <a:rPr sz="1400" spc="-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 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revistas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120014" algn="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3535934" y="6412229"/>
            <a:ext cx="68103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5" dirty="0">
                <a:solidFill>
                  <a:srgbClr val="FFFFFF"/>
                </a:solidFill>
                <a:latin typeface="Calibri"/>
                <a:cs typeface="Calibri"/>
              </a:rPr>
              <a:t>P.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¿Cuál de los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siguientes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medios diría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usted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usa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con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más</a:t>
            </a:r>
            <a:r>
              <a:rPr sz="1800" spc="2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frecuencia?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" y="744219"/>
            <a:ext cx="12190730" cy="12700"/>
          </a:xfrm>
          <a:custGeom>
            <a:avLst/>
            <a:gdLst/>
            <a:ahLst/>
            <a:cxnLst/>
            <a:rect l="l" t="t" r="r" b="b"/>
            <a:pathLst>
              <a:path w="12190730" h="12700">
                <a:moveTo>
                  <a:pt x="0" y="12700"/>
                </a:moveTo>
                <a:lnTo>
                  <a:pt x="12190730" y="12700"/>
                </a:lnTo>
                <a:lnTo>
                  <a:pt x="121907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0" y="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70">
                <a:moveTo>
                  <a:pt x="0" y="0"/>
                </a:moveTo>
                <a:lnTo>
                  <a:pt x="0" y="750570"/>
                </a:lnTo>
              </a:path>
            </a:pathLst>
          </a:custGeom>
          <a:ln w="12700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51852" y="29273"/>
            <a:ext cx="91833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latin typeface="Calibri"/>
                <a:cs typeface="Calibri"/>
              </a:rPr>
              <a:t>Última </a:t>
            </a:r>
            <a:r>
              <a:rPr sz="3600" b="0" spc="-30" dirty="0">
                <a:latin typeface="Calibri"/>
                <a:cs typeface="Calibri"/>
              </a:rPr>
              <a:t>vez </a:t>
            </a:r>
            <a:r>
              <a:rPr sz="3600" b="0" dirty="0">
                <a:latin typeface="Calibri"/>
                <a:cs typeface="Calibri"/>
              </a:rPr>
              <a:t>que usó esos medios de</a:t>
            </a:r>
            <a:r>
              <a:rPr sz="3600" b="0" spc="-50" dirty="0">
                <a:latin typeface="Calibri"/>
                <a:cs typeface="Calibri"/>
              </a:rPr>
              <a:t> </a:t>
            </a:r>
            <a:r>
              <a:rPr sz="3600" b="0" spc="-10" dirty="0">
                <a:latin typeface="Calibri"/>
                <a:cs typeface="Calibri"/>
              </a:rPr>
              <a:t>comunicación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125209"/>
            <a:ext cx="12192000" cy="678180"/>
          </a:xfrm>
          <a:custGeom>
            <a:avLst/>
            <a:gdLst/>
            <a:ahLst/>
            <a:cxnLst/>
            <a:rect l="l" t="t" r="r" b="b"/>
            <a:pathLst>
              <a:path w="12192000" h="678179">
                <a:moveTo>
                  <a:pt x="0" y="0"/>
                </a:moveTo>
                <a:lnTo>
                  <a:pt x="0" y="678179"/>
                </a:lnTo>
                <a:lnTo>
                  <a:pt x="12191999" y="678179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5E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797040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699"/>
                </a:moveTo>
                <a:lnTo>
                  <a:pt x="12191999" y="12699"/>
                </a:lnTo>
                <a:lnTo>
                  <a:pt x="121919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118859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699"/>
                </a:moveTo>
                <a:lnTo>
                  <a:pt x="12191999" y="12699"/>
                </a:lnTo>
                <a:lnTo>
                  <a:pt x="121919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020" y="5885179"/>
            <a:ext cx="2014220" cy="9728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998200" y="0"/>
            <a:ext cx="1193799" cy="74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606677" y="1406778"/>
          <a:ext cx="8477250" cy="45327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5450"/>
                <a:gridCol w="1695450"/>
                <a:gridCol w="1695450"/>
                <a:gridCol w="1695450"/>
                <a:gridCol w="1695450"/>
              </a:tblGrid>
              <a:tr h="5609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Ayer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1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 los últimos</a:t>
                      </a:r>
                      <a:r>
                        <a:rPr sz="16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días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ultimo</a:t>
                      </a:r>
                      <a:r>
                        <a:rPr sz="16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1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último</a:t>
                      </a:r>
                      <a:r>
                        <a:rPr sz="16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año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1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447801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Radio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96%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4%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Televisión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98%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3%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741045">
                <a:tc>
                  <a:txBody>
                    <a:bodyPr/>
                    <a:lstStyle/>
                    <a:p>
                      <a:pPr marL="9525" marR="9525">
                        <a:lnSpc>
                          <a:spcPts val="1920"/>
                        </a:lnSpc>
                        <a:spcBef>
                          <a:spcPts val="45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Internet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(periódicos  digitales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6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sitios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9525">
                        <a:lnSpc>
                          <a:spcPts val="1845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web)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91%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4%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5%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447801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Redes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sociales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97%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3%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878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9525" marR="201295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Aplicaciones</a:t>
                      </a:r>
                      <a:r>
                        <a:rPr sz="16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para 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chat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(WhatsApp)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98%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2%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1%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447802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SMS del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celular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72%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4%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24%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560844">
                <a:tc>
                  <a:txBody>
                    <a:bodyPr/>
                    <a:lstStyle/>
                    <a:p>
                      <a:pPr marL="9525" marR="6737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Periódicos</a:t>
                      </a:r>
                      <a:r>
                        <a:rPr sz="16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 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revistas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6%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2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25%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2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57%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2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13%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2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2918460" y="6412229"/>
            <a:ext cx="804354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5" dirty="0">
                <a:solidFill>
                  <a:srgbClr val="FFFFFF"/>
                </a:solidFill>
                <a:latin typeface="Calibri"/>
                <a:cs typeface="Calibri"/>
              </a:rPr>
              <a:t>P.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¿Cuándo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usó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por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última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vez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los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siguientes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medios,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ya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sea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su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casa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 en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otro</a:t>
            </a:r>
            <a:r>
              <a:rPr sz="1800" spc="3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lugar?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" y="744219"/>
            <a:ext cx="12190730" cy="12700"/>
          </a:xfrm>
          <a:custGeom>
            <a:avLst/>
            <a:gdLst/>
            <a:ahLst/>
            <a:cxnLst/>
            <a:rect l="l" t="t" r="r" b="b"/>
            <a:pathLst>
              <a:path w="12190730" h="12700">
                <a:moveTo>
                  <a:pt x="0" y="12700"/>
                </a:moveTo>
                <a:lnTo>
                  <a:pt x="12190730" y="12700"/>
                </a:lnTo>
                <a:lnTo>
                  <a:pt x="121907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0" y="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70">
                <a:moveTo>
                  <a:pt x="0" y="0"/>
                </a:moveTo>
                <a:lnTo>
                  <a:pt x="0" y="750570"/>
                </a:lnTo>
              </a:path>
            </a:pathLst>
          </a:custGeom>
          <a:ln w="12700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64689" y="29273"/>
            <a:ext cx="69557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5" dirty="0">
                <a:latin typeface="Calibri"/>
                <a:cs typeface="Calibri"/>
              </a:rPr>
              <a:t>Razones </a:t>
            </a:r>
            <a:r>
              <a:rPr sz="3600" b="0" spc="-5" dirty="0">
                <a:latin typeface="Calibri"/>
                <a:cs typeface="Calibri"/>
              </a:rPr>
              <a:t>por las </a:t>
            </a:r>
            <a:r>
              <a:rPr sz="3600" b="0" dirty="0">
                <a:latin typeface="Calibri"/>
                <a:cs typeface="Calibri"/>
              </a:rPr>
              <a:t>que </a:t>
            </a:r>
            <a:r>
              <a:rPr sz="3600" b="0" spc="-10" dirty="0">
                <a:latin typeface="Calibri"/>
                <a:cs typeface="Calibri"/>
              </a:rPr>
              <a:t>consume</a:t>
            </a:r>
            <a:r>
              <a:rPr sz="3600" b="0" spc="-80" dirty="0">
                <a:latin typeface="Calibri"/>
                <a:cs typeface="Calibri"/>
              </a:rPr>
              <a:t> </a:t>
            </a:r>
            <a:r>
              <a:rPr sz="3600" b="0" dirty="0">
                <a:latin typeface="Calibri"/>
                <a:cs typeface="Calibri"/>
              </a:rPr>
              <a:t>medios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181089"/>
            <a:ext cx="12192000" cy="676910"/>
          </a:xfrm>
          <a:custGeom>
            <a:avLst/>
            <a:gdLst/>
            <a:ahLst/>
            <a:cxnLst/>
            <a:rect l="l" t="t" r="r" b="b"/>
            <a:pathLst>
              <a:path w="12192000" h="676909">
                <a:moveTo>
                  <a:pt x="12191999" y="0"/>
                </a:moveTo>
                <a:lnTo>
                  <a:pt x="0" y="0"/>
                </a:lnTo>
                <a:lnTo>
                  <a:pt x="0" y="676907"/>
                </a:lnTo>
                <a:lnTo>
                  <a:pt x="12191999" y="676907"/>
                </a:lnTo>
                <a:lnTo>
                  <a:pt x="12191999" y="0"/>
                </a:lnTo>
                <a:close/>
              </a:path>
            </a:pathLst>
          </a:custGeom>
          <a:solidFill>
            <a:srgbClr val="005E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174739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700"/>
                </a:moveTo>
                <a:lnTo>
                  <a:pt x="12191999" y="12700"/>
                </a:lnTo>
                <a:lnTo>
                  <a:pt x="1219199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020" y="5885179"/>
            <a:ext cx="2014220" cy="9728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98200" y="0"/>
            <a:ext cx="1193799" cy="74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14500" y="1628139"/>
            <a:ext cx="861060" cy="538480"/>
          </a:xfrm>
          <a:custGeom>
            <a:avLst/>
            <a:gdLst/>
            <a:ahLst/>
            <a:cxnLst/>
            <a:rect l="l" t="t" r="r" b="b"/>
            <a:pathLst>
              <a:path w="861060" h="538480">
                <a:moveTo>
                  <a:pt x="861060" y="0"/>
                </a:moveTo>
                <a:lnTo>
                  <a:pt x="0" y="0"/>
                </a:lnTo>
                <a:lnTo>
                  <a:pt x="0" y="538480"/>
                </a:lnTo>
                <a:lnTo>
                  <a:pt x="861060" y="538480"/>
                </a:lnTo>
                <a:lnTo>
                  <a:pt x="86106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14500" y="2352039"/>
            <a:ext cx="218440" cy="538480"/>
          </a:xfrm>
          <a:custGeom>
            <a:avLst/>
            <a:gdLst/>
            <a:ahLst/>
            <a:cxnLst/>
            <a:rect l="l" t="t" r="r" b="b"/>
            <a:pathLst>
              <a:path w="218439" h="538480">
                <a:moveTo>
                  <a:pt x="218439" y="0"/>
                </a:moveTo>
                <a:lnTo>
                  <a:pt x="0" y="0"/>
                </a:lnTo>
                <a:lnTo>
                  <a:pt x="0" y="538480"/>
                </a:lnTo>
                <a:lnTo>
                  <a:pt x="218439" y="538480"/>
                </a:lnTo>
                <a:lnTo>
                  <a:pt x="21843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14500" y="3078479"/>
            <a:ext cx="185420" cy="535940"/>
          </a:xfrm>
          <a:custGeom>
            <a:avLst/>
            <a:gdLst/>
            <a:ahLst/>
            <a:cxnLst/>
            <a:rect l="l" t="t" r="r" b="b"/>
            <a:pathLst>
              <a:path w="185419" h="535939">
                <a:moveTo>
                  <a:pt x="185419" y="0"/>
                </a:moveTo>
                <a:lnTo>
                  <a:pt x="0" y="0"/>
                </a:lnTo>
                <a:lnTo>
                  <a:pt x="0" y="535940"/>
                </a:lnTo>
                <a:lnTo>
                  <a:pt x="185419" y="535940"/>
                </a:lnTo>
                <a:lnTo>
                  <a:pt x="18541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47520" y="3802379"/>
            <a:ext cx="0" cy="535940"/>
          </a:xfrm>
          <a:custGeom>
            <a:avLst/>
            <a:gdLst/>
            <a:ahLst/>
            <a:cxnLst/>
            <a:rect l="l" t="t" r="r" b="b"/>
            <a:pathLst>
              <a:path h="535939">
                <a:moveTo>
                  <a:pt x="0" y="0"/>
                </a:moveTo>
                <a:lnTo>
                  <a:pt x="0" y="535940"/>
                </a:lnTo>
              </a:path>
            </a:pathLst>
          </a:custGeom>
          <a:ln w="66039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38629" y="4526279"/>
            <a:ext cx="0" cy="535940"/>
          </a:xfrm>
          <a:custGeom>
            <a:avLst/>
            <a:gdLst/>
            <a:ahLst/>
            <a:cxnLst/>
            <a:rect l="l" t="t" r="r" b="b"/>
            <a:pathLst>
              <a:path h="535939">
                <a:moveTo>
                  <a:pt x="0" y="0"/>
                </a:moveTo>
                <a:lnTo>
                  <a:pt x="0" y="535940"/>
                </a:lnTo>
              </a:path>
            </a:pathLst>
          </a:custGeom>
          <a:ln w="4826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13229" y="1535430"/>
            <a:ext cx="0" cy="3622040"/>
          </a:xfrm>
          <a:custGeom>
            <a:avLst/>
            <a:gdLst/>
            <a:ahLst/>
            <a:cxnLst/>
            <a:rect l="l" t="t" r="r" b="b"/>
            <a:pathLst>
              <a:path h="3622040">
                <a:moveTo>
                  <a:pt x="0" y="0"/>
                </a:moveTo>
                <a:lnTo>
                  <a:pt x="0" y="3622040"/>
                </a:lnTo>
              </a:path>
            </a:pathLst>
          </a:custGeom>
          <a:ln w="76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640076" y="1769109"/>
            <a:ext cx="3295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62%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98726" y="2493645"/>
            <a:ext cx="3295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16%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65579" y="3218560"/>
            <a:ext cx="3295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14%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44420" y="3942651"/>
            <a:ext cx="2406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Calibri"/>
                <a:cs typeface="Calibri"/>
              </a:rPr>
              <a:t>5%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26895" y="4667884"/>
            <a:ext cx="2406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4%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92580" y="5251703"/>
            <a:ext cx="2406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40914" y="5251703"/>
            <a:ext cx="3327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5</a:t>
            </a:r>
            <a:r>
              <a:rPr sz="1400" spc="5" dirty="0">
                <a:latin typeface="Calibri"/>
                <a:cs typeface="Calibri"/>
              </a:rPr>
              <a:t>0</a:t>
            </a:r>
            <a:r>
              <a:rPr sz="1400" dirty="0"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89504" y="5251703"/>
            <a:ext cx="4216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1</a:t>
            </a:r>
            <a:r>
              <a:rPr sz="1400" spc="5" dirty="0">
                <a:latin typeface="Calibri"/>
                <a:cs typeface="Calibri"/>
              </a:rPr>
              <a:t>0</a:t>
            </a:r>
            <a:r>
              <a:rPr sz="1400" spc="-10" dirty="0">
                <a:latin typeface="Calibri"/>
                <a:cs typeface="Calibri"/>
              </a:rPr>
              <a:t>0</a:t>
            </a:r>
            <a:r>
              <a:rPr sz="1400" dirty="0"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3209" y="1542034"/>
            <a:ext cx="1365885" cy="139763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065" marR="93980" indent="635" algn="ctr">
              <a:lnSpc>
                <a:spcPct val="101699"/>
              </a:lnSpc>
              <a:spcBef>
                <a:spcPts val="70"/>
              </a:spcBef>
            </a:pPr>
            <a:r>
              <a:rPr sz="1400" spc="-5" dirty="0">
                <a:latin typeface="Calibri"/>
                <a:cs typeface="Calibri"/>
              </a:rPr>
              <a:t>Para informarse  </a:t>
            </a:r>
            <a:r>
              <a:rPr sz="1400" dirty="0">
                <a:latin typeface="Calibri"/>
                <a:cs typeface="Calibri"/>
              </a:rPr>
              <a:t>de </a:t>
            </a:r>
            <a:r>
              <a:rPr sz="1400" spc="-5" dirty="0">
                <a:latin typeface="Calibri"/>
                <a:cs typeface="Calibri"/>
              </a:rPr>
              <a:t>los asuntos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de  </a:t>
            </a:r>
            <a:r>
              <a:rPr sz="1400" spc="-5" dirty="0">
                <a:latin typeface="Calibri"/>
                <a:cs typeface="Calibri"/>
              </a:rPr>
              <a:t>actualidad</a:t>
            </a:r>
            <a:endParaRPr sz="1400">
              <a:latin typeface="Calibri"/>
              <a:cs typeface="Calibri"/>
            </a:endParaRPr>
          </a:p>
          <a:p>
            <a:pPr marL="13970" marR="5080" indent="47625" algn="just">
              <a:lnSpc>
                <a:spcPct val="101800"/>
              </a:lnSpc>
              <a:spcBef>
                <a:spcPts val="580"/>
              </a:spcBef>
            </a:pPr>
            <a:r>
              <a:rPr sz="1400" spc="-5" dirty="0">
                <a:latin typeface="Calibri"/>
                <a:cs typeface="Calibri"/>
              </a:rPr>
              <a:t>Para informarse  sobre licitaciones 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oportunidades…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9870" y="3208654"/>
            <a:ext cx="13309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Para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entretenerse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2729" y="3716273"/>
            <a:ext cx="1307465" cy="67310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ctr">
              <a:lnSpc>
                <a:spcPct val="101699"/>
              </a:lnSpc>
              <a:spcBef>
                <a:spcPts val="70"/>
              </a:spcBef>
            </a:pPr>
            <a:r>
              <a:rPr sz="1400" spc="-5" dirty="0">
                <a:latin typeface="Calibri"/>
                <a:cs typeface="Calibri"/>
              </a:rPr>
              <a:t>Para enterarse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de 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5" dirty="0">
                <a:latin typeface="Calibri"/>
                <a:cs typeface="Calibri"/>
              </a:rPr>
              <a:t>actualidad  deportiva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46405" y="4549520"/>
            <a:ext cx="1114425" cy="45593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87960" marR="5080" indent="-175260">
              <a:lnSpc>
                <a:spcPct val="101800"/>
              </a:lnSpc>
              <a:spcBef>
                <a:spcPts val="70"/>
              </a:spcBef>
            </a:pPr>
            <a:r>
              <a:rPr sz="1400" dirty="0">
                <a:latin typeface="Calibri"/>
                <a:cs typeface="Calibri"/>
              </a:rPr>
              <a:t>Por </a:t>
            </a:r>
            <a:r>
              <a:rPr sz="1400" spc="-5" dirty="0">
                <a:latin typeface="Calibri"/>
                <a:cs typeface="Calibri"/>
              </a:rPr>
              <a:t>motivos</a:t>
            </a:r>
            <a:r>
              <a:rPr sz="1400" spc="-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  </a:t>
            </a:r>
            <a:r>
              <a:rPr sz="1400" spc="-5" dirty="0">
                <a:latin typeface="Calibri"/>
                <a:cs typeface="Calibri"/>
              </a:rPr>
              <a:t>educación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570355" y="1083055"/>
            <a:ext cx="456565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b="1" spc="-125" dirty="0">
                <a:latin typeface="Calibri"/>
                <a:cs typeface="Calibri"/>
              </a:rPr>
              <a:t>T</a:t>
            </a:r>
            <a:r>
              <a:rPr sz="1650" b="1" spc="15" dirty="0">
                <a:latin typeface="Calibri"/>
                <a:cs typeface="Calibri"/>
              </a:rPr>
              <a:t>o</a:t>
            </a:r>
            <a:r>
              <a:rPr sz="1650" b="1" spc="-20" dirty="0">
                <a:latin typeface="Calibri"/>
                <a:cs typeface="Calibri"/>
              </a:rPr>
              <a:t>t</a:t>
            </a:r>
            <a:r>
              <a:rPr sz="1650" b="1" dirty="0">
                <a:latin typeface="Calibri"/>
                <a:cs typeface="Calibri"/>
              </a:rPr>
              <a:t>a</a:t>
            </a:r>
            <a:r>
              <a:rPr sz="1650" b="1" spc="5" dirty="0">
                <a:latin typeface="Calibri"/>
                <a:cs typeface="Calibri"/>
              </a:rPr>
              <a:t>l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554603" y="1101255"/>
            <a:ext cx="1305560" cy="414655"/>
          </a:xfrm>
          <a:custGeom>
            <a:avLst/>
            <a:gdLst/>
            <a:ahLst/>
            <a:cxnLst/>
            <a:rect l="l" t="t" r="r" b="b"/>
            <a:pathLst>
              <a:path w="1305560" h="414655">
                <a:moveTo>
                  <a:pt x="0" y="414235"/>
                </a:moveTo>
                <a:lnTo>
                  <a:pt x="1305560" y="414235"/>
                </a:lnTo>
                <a:lnTo>
                  <a:pt x="1305560" y="0"/>
                </a:lnTo>
                <a:lnTo>
                  <a:pt x="0" y="0"/>
                </a:lnTo>
                <a:lnTo>
                  <a:pt x="0" y="414235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60163" y="1101255"/>
            <a:ext cx="772160" cy="414655"/>
          </a:xfrm>
          <a:custGeom>
            <a:avLst/>
            <a:gdLst/>
            <a:ahLst/>
            <a:cxnLst/>
            <a:rect l="l" t="t" r="r" b="b"/>
            <a:pathLst>
              <a:path w="772160" h="414655">
                <a:moveTo>
                  <a:pt x="0" y="414235"/>
                </a:moveTo>
                <a:lnTo>
                  <a:pt x="771766" y="414235"/>
                </a:lnTo>
                <a:lnTo>
                  <a:pt x="771766" y="0"/>
                </a:lnTo>
                <a:lnTo>
                  <a:pt x="0" y="0"/>
                </a:lnTo>
                <a:lnTo>
                  <a:pt x="0" y="414235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31941" y="1101255"/>
            <a:ext cx="772160" cy="414655"/>
          </a:xfrm>
          <a:custGeom>
            <a:avLst/>
            <a:gdLst/>
            <a:ahLst/>
            <a:cxnLst/>
            <a:rect l="l" t="t" r="r" b="b"/>
            <a:pathLst>
              <a:path w="772160" h="414655">
                <a:moveTo>
                  <a:pt x="0" y="414235"/>
                </a:moveTo>
                <a:lnTo>
                  <a:pt x="771766" y="414235"/>
                </a:lnTo>
                <a:lnTo>
                  <a:pt x="771766" y="0"/>
                </a:lnTo>
                <a:lnTo>
                  <a:pt x="0" y="0"/>
                </a:lnTo>
                <a:lnTo>
                  <a:pt x="0" y="414235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03721" y="1101255"/>
            <a:ext cx="1929764" cy="414655"/>
          </a:xfrm>
          <a:custGeom>
            <a:avLst/>
            <a:gdLst/>
            <a:ahLst/>
            <a:cxnLst/>
            <a:rect l="l" t="t" r="r" b="b"/>
            <a:pathLst>
              <a:path w="1929765" h="414655">
                <a:moveTo>
                  <a:pt x="0" y="414235"/>
                </a:moveTo>
                <a:lnTo>
                  <a:pt x="1929383" y="414235"/>
                </a:lnTo>
                <a:lnTo>
                  <a:pt x="1929383" y="0"/>
                </a:lnTo>
                <a:lnTo>
                  <a:pt x="0" y="0"/>
                </a:lnTo>
                <a:lnTo>
                  <a:pt x="0" y="414235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333105" y="1101255"/>
            <a:ext cx="2315845" cy="414655"/>
          </a:xfrm>
          <a:custGeom>
            <a:avLst/>
            <a:gdLst/>
            <a:ahLst/>
            <a:cxnLst/>
            <a:rect l="l" t="t" r="r" b="b"/>
            <a:pathLst>
              <a:path w="2315845" h="414655">
                <a:moveTo>
                  <a:pt x="0" y="414235"/>
                </a:moveTo>
                <a:lnTo>
                  <a:pt x="2315337" y="414235"/>
                </a:lnTo>
                <a:lnTo>
                  <a:pt x="2315337" y="0"/>
                </a:lnTo>
                <a:lnTo>
                  <a:pt x="0" y="0"/>
                </a:lnTo>
                <a:lnTo>
                  <a:pt x="0" y="414235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648442" y="1101255"/>
            <a:ext cx="1543685" cy="414655"/>
          </a:xfrm>
          <a:custGeom>
            <a:avLst/>
            <a:gdLst/>
            <a:ahLst/>
            <a:cxnLst/>
            <a:rect l="l" t="t" r="r" b="b"/>
            <a:pathLst>
              <a:path w="1543684" h="414655">
                <a:moveTo>
                  <a:pt x="0" y="414235"/>
                </a:moveTo>
                <a:lnTo>
                  <a:pt x="1543557" y="414235"/>
                </a:lnTo>
                <a:lnTo>
                  <a:pt x="1543557" y="0"/>
                </a:lnTo>
                <a:lnTo>
                  <a:pt x="0" y="0"/>
                </a:lnTo>
                <a:lnTo>
                  <a:pt x="0" y="414235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54603" y="1553591"/>
            <a:ext cx="1305560" cy="1082675"/>
          </a:xfrm>
          <a:custGeom>
            <a:avLst/>
            <a:gdLst/>
            <a:ahLst/>
            <a:cxnLst/>
            <a:rect l="l" t="t" r="r" b="b"/>
            <a:pathLst>
              <a:path w="1305560" h="1082675">
                <a:moveTo>
                  <a:pt x="0" y="1082294"/>
                </a:moveTo>
                <a:lnTo>
                  <a:pt x="1305560" y="1082294"/>
                </a:lnTo>
                <a:lnTo>
                  <a:pt x="1305560" y="0"/>
                </a:lnTo>
                <a:lnTo>
                  <a:pt x="0" y="0"/>
                </a:lnTo>
                <a:lnTo>
                  <a:pt x="0" y="108229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860163" y="1553591"/>
            <a:ext cx="386080" cy="1082675"/>
          </a:xfrm>
          <a:custGeom>
            <a:avLst/>
            <a:gdLst/>
            <a:ahLst/>
            <a:cxnLst/>
            <a:rect l="l" t="t" r="r" b="b"/>
            <a:pathLst>
              <a:path w="386079" h="1082675">
                <a:moveTo>
                  <a:pt x="0" y="1082294"/>
                </a:moveTo>
                <a:lnTo>
                  <a:pt x="385889" y="1082294"/>
                </a:lnTo>
                <a:lnTo>
                  <a:pt x="385889" y="0"/>
                </a:lnTo>
                <a:lnTo>
                  <a:pt x="0" y="0"/>
                </a:lnTo>
                <a:lnTo>
                  <a:pt x="0" y="108229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45989" y="1553591"/>
            <a:ext cx="386080" cy="1082675"/>
          </a:xfrm>
          <a:custGeom>
            <a:avLst/>
            <a:gdLst/>
            <a:ahLst/>
            <a:cxnLst/>
            <a:rect l="l" t="t" r="r" b="b"/>
            <a:pathLst>
              <a:path w="386079" h="1082675">
                <a:moveTo>
                  <a:pt x="0" y="1082294"/>
                </a:moveTo>
                <a:lnTo>
                  <a:pt x="385889" y="1082294"/>
                </a:lnTo>
                <a:lnTo>
                  <a:pt x="385889" y="0"/>
                </a:lnTo>
                <a:lnTo>
                  <a:pt x="0" y="0"/>
                </a:lnTo>
                <a:lnTo>
                  <a:pt x="0" y="108229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631941" y="1553591"/>
            <a:ext cx="386080" cy="1082675"/>
          </a:xfrm>
          <a:custGeom>
            <a:avLst/>
            <a:gdLst/>
            <a:ahLst/>
            <a:cxnLst/>
            <a:rect l="l" t="t" r="r" b="b"/>
            <a:pathLst>
              <a:path w="386079" h="1082675">
                <a:moveTo>
                  <a:pt x="0" y="1082294"/>
                </a:moveTo>
                <a:lnTo>
                  <a:pt x="385889" y="1082294"/>
                </a:lnTo>
                <a:lnTo>
                  <a:pt x="385889" y="0"/>
                </a:lnTo>
                <a:lnTo>
                  <a:pt x="0" y="0"/>
                </a:lnTo>
                <a:lnTo>
                  <a:pt x="0" y="108229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17767" y="1553591"/>
            <a:ext cx="386080" cy="1082675"/>
          </a:xfrm>
          <a:custGeom>
            <a:avLst/>
            <a:gdLst/>
            <a:ahLst/>
            <a:cxnLst/>
            <a:rect l="l" t="t" r="r" b="b"/>
            <a:pathLst>
              <a:path w="386079" h="1082675">
                <a:moveTo>
                  <a:pt x="0" y="1082294"/>
                </a:moveTo>
                <a:lnTo>
                  <a:pt x="385889" y="1082294"/>
                </a:lnTo>
                <a:lnTo>
                  <a:pt x="385889" y="0"/>
                </a:lnTo>
                <a:lnTo>
                  <a:pt x="0" y="0"/>
                </a:lnTo>
                <a:lnTo>
                  <a:pt x="0" y="108229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403721" y="1553591"/>
            <a:ext cx="386080" cy="1082675"/>
          </a:xfrm>
          <a:custGeom>
            <a:avLst/>
            <a:gdLst/>
            <a:ahLst/>
            <a:cxnLst/>
            <a:rect l="l" t="t" r="r" b="b"/>
            <a:pathLst>
              <a:path w="386079" h="1082675">
                <a:moveTo>
                  <a:pt x="0" y="1082294"/>
                </a:moveTo>
                <a:lnTo>
                  <a:pt x="385889" y="1082294"/>
                </a:lnTo>
                <a:lnTo>
                  <a:pt x="385889" y="0"/>
                </a:lnTo>
                <a:lnTo>
                  <a:pt x="0" y="0"/>
                </a:lnTo>
                <a:lnTo>
                  <a:pt x="0" y="108229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789546" y="1553591"/>
            <a:ext cx="386080" cy="1082675"/>
          </a:xfrm>
          <a:custGeom>
            <a:avLst/>
            <a:gdLst/>
            <a:ahLst/>
            <a:cxnLst/>
            <a:rect l="l" t="t" r="r" b="b"/>
            <a:pathLst>
              <a:path w="386079" h="1082675">
                <a:moveTo>
                  <a:pt x="0" y="1082294"/>
                </a:moveTo>
                <a:lnTo>
                  <a:pt x="385889" y="1082294"/>
                </a:lnTo>
                <a:lnTo>
                  <a:pt x="385889" y="0"/>
                </a:lnTo>
                <a:lnTo>
                  <a:pt x="0" y="0"/>
                </a:lnTo>
                <a:lnTo>
                  <a:pt x="0" y="108229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175500" y="1553591"/>
            <a:ext cx="386080" cy="1082675"/>
          </a:xfrm>
          <a:custGeom>
            <a:avLst/>
            <a:gdLst/>
            <a:ahLst/>
            <a:cxnLst/>
            <a:rect l="l" t="t" r="r" b="b"/>
            <a:pathLst>
              <a:path w="386079" h="1082675">
                <a:moveTo>
                  <a:pt x="0" y="1082294"/>
                </a:moveTo>
                <a:lnTo>
                  <a:pt x="385889" y="1082294"/>
                </a:lnTo>
                <a:lnTo>
                  <a:pt x="385889" y="0"/>
                </a:lnTo>
                <a:lnTo>
                  <a:pt x="0" y="0"/>
                </a:lnTo>
                <a:lnTo>
                  <a:pt x="0" y="108229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561326" y="1553591"/>
            <a:ext cx="386080" cy="1082675"/>
          </a:xfrm>
          <a:custGeom>
            <a:avLst/>
            <a:gdLst/>
            <a:ahLst/>
            <a:cxnLst/>
            <a:rect l="l" t="t" r="r" b="b"/>
            <a:pathLst>
              <a:path w="386079" h="1082675">
                <a:moveTo>
                  <a:pt x="0" y="1082294"/>
                </a:moveTo>
                <a:lnTo>
                  <a:pt x="385889" y="1082294"/>
                </a:lnTo>
                <a:lnTo>
                  <a:pt x="385889" y="0"/>
                </a:lnTo>
                <a:lnTo>
                  <a:pt x="0" y="0"/>
                </a:lnTo>
                <a:lnTo>
                  <a:pt x="0" y="108229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947279" y="1553591"/>
            <a:ext cx="386080" cy="1082675"/>
          </a:xfrm>
          <a:custGeom>
            <a:avLst/>
            <a:gdLst/>
            <a:ahLst/>
            <a:cxnLst/>
            <a:rect l="l" t="t" r="r" b="b"/>
            <a:pathLst>
              <a:path w="386079" h="1082675">
                <a:moveTo>
                  <a:pt x="0" y="1082294"/>
                </a:moveTo>
                <a:lnTo>
                  <a:pt x="385889" y="1082294"/>
                </a:lnTo>
                <a:lnTo>
                  <a:pt x="385889" y="0"/>
                </a:lnTo>
                <a:lnTo>
                  <a:pt x="0" y="0"/>
                </a:lnTo>
                <a:lnTo>
                  <a:pt x="0" y="108229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333105" y="1553591"/>
            <a:ext cx="386080" cy="1082675"/>
          </a:xfrm>
          <a:custGeom>
            <a:avLst/>
            <a:gdLst/>
            <a:ahLst/>
            <a:cxnLst/>
            <a:rect l="l" t="t" r="r" b="b"/>
            <a:pathLst>
              <a:path w="386079" h="1082675">
                <a:moveTo>
                  <a:pt x="0" y="1082294"/>
                </a:moveTo>
                <a:lnTo>
                  <a:pt x="385889" y="1082294"/>
                </a:lnTo>
                <a:lnTo>
                  <a:pt x="385889" y="0"/>
                </a:lnTo>
                <a:lnTo>
                  <a:pt x="0" y="0"/>
                </a:lnTo>
                <a:lnTo>
                  <a:pt x="0" y="108229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719057" y="1553591"/>
            <a:ext cx="386080" cy="1082675"/>
          </a:xfrm>
          <a:custGeom>
            <a:avLst/>
            <a:gdLst/>
            <a:ahLst/>
            <a:cxnLst/>
            <a:rect l="l" t="t" r="r" b="b"/>
            <a:pathLst>
              <a:path w="386079" h="1082675">
                <a:moveTo>
                  <a:pt x="0" y="1082294"/>
                </a:moveTo>
                <a:lnTo>
                  <a:pt x="385889" y="1082294"/>
                </a:lnTo>
                <a:lnTo>
                  <a:pt x="385889" y="0"/>
                </a:lnTo>
                <a:lnTo>
                  <a:pt x="0" y="0"/>
                </a:lnTo>
                <a:lnTo>
                  <a:pt x="0" y="108229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104883" y="1553591"/>
            <a:ext cx="386080" cy="1082675"/>
          </a:xfrm>
          <a:custGeom>
            <a:avLst/>
            <a:gdLst/>
            <a:ahLst/>
            <a:cxnLst/>
            <a:rect l="l" t="t" r="r" b="b"/>
            <a:pathLst>
              <a:path w="386079" h="1082675">
                <a:moveTo>
                  <a:pt x="0" y="1082294"/>
                </a:moveTo>
                <a:lnTo>
                  <a:pt x="385889" y="1082294"/>
                </a:lnTo>
                <a:lnTo>
                  <a:pt x="385889" y="0"/>
                </a:lnTo>
                <a:lnTo>
                  <a:pt x="0" y="0"/>
                </a:lnTo>
                <a:lnTo>
                  <a:pt x="0" y="108229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490836" y="1553591"/>
            <a:ext cx="386080" cy="1082675"/>
          </a:xfrm>
          <a:custGeom>
            <a:avLst/>
            <a:gdLst/>
            <a:ahLst/>
            <a:cxnLst/>
            <a:rect l="l" t="t" r="r" b="b"/>
            <a:pathLst>
              <a:path w="386079" h="1082675">
                <a:moveTo>
                  <a:pt x="0" y="1082294"/>
                </a:moveTo>
                <a:lnTo>
                  <a:pt x="385889" y="1082294"/>
                </a:lnTo>
                <a:lnTo>
                  <a:pt x="385889" y="0"/>
                </a:lnTo>
                <a:lnTo>
                  <a:pt x="0" y="0"/>
                </a:lnTo>
                <a:lnTo>
                  <a:pt x="0" y="108229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876663" y="1553591"/>
            <a:ext cx="386080" cy="1082675"/>
          </a:xfrm>
          <a:custGeom>
            <a:avLst/>
            <a:gdLst/>
            <a:ahLst/>
            <a:cxnLst/>
            <a:rect l="l" t="t" r="r" b="b"/>
            <a:pathLst>
              <a:path w="386079" h="1082675">
                <a:moveTo>
                  <a:pt x="0" y="1082294"/>
                </a:moveTo>
                <a:lnTo>
                  <a:pt x="385889" y="1082294"/>
                </a:lnTo>
                <a:lnTo>
                  <a:pt x="385889" y="0"/>
                </a:lnTo>
                <a:lnTo>
                  <a:pt x="0" y="0"/>
                </a:lnTo>
                <a:lnTo>
                  <a:pt x="0" y="108229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262616" y="1553591"/>
            <a:ext cx="386080" cy="1082675"/>
          </a:xfrm>
          <a:custGeom>
            <a:avLst/>
            <a:gdLst/>
            <a:ahLst/>
            <a:cxnLst/>
            <a:rect l="l" t="t" r="r" b="b"/>
            <a:pathLst>
              <a:path w="386079" h="1082675">
                <a:moveTo>
                  <a:pt x="0" y="1082294"/>
                </a:moveTo>
                <a:lnTo>
                  <a:pt x="385889" y="1082294"/>
                </a:lnTo>
                <a:lnTo>
                  <a:pt x="385889" y="0"/>
                </a:lnTo>
                <a:lnTo>
                  <a:pt x="0" y="0"/>
                </a:lnTo>
                <a:lnTo>
                  <a:pt x="0" y="108229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648442" y="1553591"/>
            <a:ext cx="386080" cy="1082675"/>
          </a:xfrm>
          <a:custGeom>
            <a:avLst/>
            <a:gdLst/>
            <a:ahLst/>
            <a:cxnLst/>
            <a:rect l="l" t="t" r="r" b="b"/>
            <a:pathLst>
              <a:path w="386079" h="1082675">
                <a:moveTo>
                  <a:pt x="0" y="1082294"/>
                </a:moveTo>
                <a:lnTo>
                  <a:pt x="385889" y="1082294"/>
                </a:lnTo>
                <a:lnTo>
                  <a:pt x="385889" y="0"/>
                </a:lnTo>
                <a:lnTo>
                  <a:pt x="0" y="0"/>
                </a:lnTo>
                <a:lnTo>
                  <a:pt x="0" y="108229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034394" y="1553591"/>
            <a:ext cx="386080" cy="1082675"/>
          </a:xfrm>
          <a:custGeom>
            <a:avLst/>
            <a:gdLst/>
            <a:ahLst/>
            <a:cxnLst/>
            <a:rect l="l" t="t" r="r" b="b"/>
            <a:pathLst>
              <a:path w="386079" h="1082675">
                <a:moveTo>
                  <a:pt x="0" y="1082294"/>
                </a:moveTo>
                <a:lnTo>
                  <a:pt x="385889" y="1082294"/>
                </a:lnTo>
                <a:lnTo>
                  <a:pt x="385889" y="0"/>
                </a:lnTo>
                <a:lnTo>
                  <a:pt x="0" y="0"/>
                </a:lnTo>
                <a:lnTo>
                  <a:pt x="0" y="108229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20220" y="1553591"/>
            <a:ext cx="386080" cy="1082675"/>
          </a:xfrm>
          <a:custGeom>
            <a:avLst/>
            <a:gdLst/>
            <a:ahLst/>
            <a:cxnLst/>
            <a:rect l="l" t="t" r="r" b="b"/>
            <a:pathLst>
              <a:path w="386079" h="1082675">
                <a:moveTo>
                  <a:pt x="0" y="1082294"/>
                </a:moveTo>
                <a:lnTo>
                  <a:pt x="385889" y="1082294"/>
                </a:lnTo>
                <a:lnTo>
                  <a:pt x="385889" y="0"/>
                </a:lnTo>
                <a:lnTo>
                  <a:pt x="0" y="0"/>
                </a:lnTo>
                <a:lnTo>
                  <a:pt x="0" y="108229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806173" y="1553591"/>
            <a:ext cx="386080" cy="1082675"/>
          </a:xfrm>
          <a:custGeom>
            <a:avLst/>
            <a:gdLst/>
            <a:ahLst/>
            <a:cxnLst/>
            <a:rect l="l" t="t" r="r" b="b"/>
            <a:pathLst>
              <a:path w="386079" h="1082675">
                <a:moveTo>
                  <a:pt x="0" y="1082294"/>
                </a:moveTo>
                <a:lnTo>
                  <a:pt x="385889" y="1082294"/>
                </a:lnTo>
                <a:lnTo>
                  <a:pt x="385889" y="0"/>
                </a:lnTo>
                <a:lnTo>
                  <a:pt x="0" y="0"/>
                </a:lnTo>
                <a:lnTo>
                  <a:pt x="0" y="108229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860163" y="2635885"/>
            <a:ext cx="386080" cy="649605"/>
          </a:xfrm>
          <a:custGeom>
            <a:avLst/>
            <a:gdLst/>
            <a:ahLst/>
            <a:cxnLst/>
            <a:rect l="l" t="t" r="r" b="b"/>
            <a:pathLst>
              <a:path w="386079" h="649604">
                <a:moveTo>
                  <a:pt x="0" y="649604"/>
                </a:moveTo>
                <a:lnTo>
                  <a:pt x="385889" y="649604"/>
                </a:lnTo>
                <a:lnTo>
                  <a:pt x="385889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245989" y="2635885"/>
            <a:ext cx="386080" cy="649605"/>
          </a:xfrm>
          <a:custGeom>
            <a:avLst/>
            <a:gdLst/>
            <a:ahLst/>
            <a:cxnLst/>
            <a:rect l="l" t="t" r="r" b="b"/>
            <a:pathLst>
              <a:path w="386079" h="649604">
                <a:moveTo>
                  <a:pt x="0" y="649604"/>
                </a:moveTo>
                <a:lnTo>
                  <a:pt x="385889" y="649604"/>
                </a:lnTo>
                <a:lnTo>
                  <a:pt x="385889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631941" y="2635885"/>
            <a:ext cx="386080" cy="649605"/>
          </a:xfrm>
          <a:custGeom>
            <a:avLst/>
            <a:gdLst/>
            <a:ahLst/>
            <a:cxnLst/>
            <a:rect l="l" t="t" r="r" b="b"/>
            <a:pathLst>
              <a:path w="386079" h="649604">
                <a:moveTo>
                  <a:pt x="0" y="649604"/>
                </a:moveTo>
                <a:lnTo>
                  <a:pt x="385889" y="649604"/>
                </a:lnTo>
                <a:lnTo>
                  <a:pt x="385889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017767" y="2635885"/>
            <a:ext cx="386080" cy="649605"/>
          </a:xfrm>
          <a:custGeom>
            <a:avLst/>
            <a:gdLst/>
            <a:ahLst/>
            <a:cxnLst/>
            <a:rect l="l" t="t" r="r" b="b"/>
            <a:pathLst>
              <a:path w="386079" h="649604">
                <a:moveTo>
                  <a:pt x="0" y="649604"/>
                </a:moveTo>
                <a:lnTo>
                  <a:pt x="385889" y="649604"/>
                </a:lnTo>
                <a:lnTo>
                  <a:pt x="385889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403721" y="2635885"/>
            <a:ext cx="386080" cy="649605"/>
          </a:xfrm>
          <a:custGeom>
            <a:avLst/>
            <a:gdLst/>
            <a:ahLst/>
            <a:cxnLst/>
            <a:rect l="l" t="t" r="r" b="b"/>
            <a:pathLst>
              <a:path w="386079" h="649604">
                <a:moveTo>
                  <a:pt x="0" y="649604"/>
                </a:moveTo>
                <a:lnTo>
                  <a:pt x="385889" y="649604"/>
                </a:lnTo>
                <a:lnTo>
                  <a:pt x="385889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789546" y="2635885"/>
            <a:ext cx="386080" cy="649605"/>
          </a:xfrm>
          <a:custGeom>
            <a:avLst/>
            <a:gdLst/>
            <a:ahLst/>
            <a:cxnLst/>
            <a:rect l="l" t="t" r="r" b="b"/>
            <a:pathLst>
              <a:path w="386079" h="649604">
                <a:moveTo>
                  <a:pt x="0" y="649604"/>
                </a:moveTo>
                <a:lnTo>
                  <a:pt x="385889" y="649604"/>
                </a:lnTo>
                <a:lnTo>
                  <a:pt x="385889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175500" y="2635885"/>
            <a:ext cx="386080" cy="649605"/>
          </a:xfrm>
          <a:custGeom>
            <a:avLst/>
            <a:gdLst/>
            <a:ahLst/>
            <a:cxnLst/>
            <a:rect l="l" t="t" r="r" b="b"/>
            <a:pathLst>
              <a:path w="386079" h="649604">
                <a:moveTo>
                  <a:pt x="0" y="649604"/>
                </a:moveTo>
                <a:lnTo>
                  <a:pt x="385889" y="649604"/>
                </a:lnTo>
                <a:lnTo>
                  <a:pt x="385889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561326" y="2635885"/>
            <a:ext cx="386080" cy="649605"/>
          </a:xfrm>
          <a:custGeom>
            <a:avLst/>
            <a:gdLst/>
            <a:ahLst/>
            <a:cxnLst/>
            <a:rect l="l" t="t" r="r" b="b"/>
            <a:pathLst>
              <a:path w="386079" h="649604">
                <a:moveTo>
                  <a:pt x="0" y="649604"/>
                </a:moveTo>
                <a:lnTo>
                  <a:pt x="385889" y="649604"/>
                </a:lnTo>
                <a:lnTo>
                  <a:pt x="385889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947279" y="2635885"/>
            <a:ext cx="386080" cy="649605"/>
          </a:xfrm>
          <a:custGeom>
            <a:avLst/>
            <a:gdLst/>
            <a:ahLst/>
            <a:cxnLst/>
            <a:rect l="l" t="t" r="r" b="b"/>
            <a:pathLst>
              <a:path w="386079" h="649604">
                <a:moveTo>
                  <a:pt x="0" y="649604"/>
                </a:moveTo>
                <a:lnTo>
                  <a:pt x="385889" y="649604"/>
                </a:lnTo>
                <a:lnTo>
                  <a:pt x="385889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333105" y="2635885"/>
            <a:ext cx="386080" cy="649605"/>
          </a:xfrm>
          <a:custGeom>
            <a:avLst/>
            <a:gdLst/>
            <a:ahLst/>
            <a:cxnLst/>
            <a:rect l="l" t="t" r="r" b="b"/>
            <a:pathLst>
              <a:path w="386079" h="649604">
                <a:moveTo>
                  <a:pt x="0" y="649604"/>
                </a:moveTo>
                <a:lnTo>
                  <a:pt x="385889" y="649604"/>
                </a:lnTo>
                <a:lnTo>
                  <a:pt x="385889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719057" y="2635885"/>
            <a:ext cx="386080" cy="649605"/>
          </a:xfrm>
          <a:custGeom>
            <a:avLst/>
            <a:gdLst/>
            <a:ahLst/>
            <a:cxnLst/>
            <a:rect l="l" t="t" r="r" b="b"/>
            <a:pathLst>
              <a:path w="386079" h="649604">
                <a:moveTo>
                  <a:pt x="0" y="649604"/>
                </a:moveTo>
                <a:lnTo>
                  <a:pt x="385889" y="649604"/>
                </a:lnTo>
                <a:lnTo>
                  <a:pt x="385889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104883" y="2635885"/>
            <a:ext cx="386080" cy="649605"/>
          </a:xfrm>
          <a:custGeom>
            <a:avLst/>
            <a:gdLst/>
            <a:ahLst/>
            <a:cxnLst/>
            <a:rect l="l" t="t" r="r" b="b"/>
            <a:pathLst>
              <a:path w="386079" h="649604">
                <a:moveTo>
                  <a:pt x="0" y="649604"/>
                </a:moveTo>
                <a:lnTo>
                  <a:pt x="385889" y="649604"/>
                </a:lnTo>
                <a:lnTo>
                  <a:pt x="385889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490836" y="2635885"/>
            <a:ext cx="386080" cy="649605"/>
          </a:xfrm>
          <a:custGeom>
            <a:avLst/>
            <a:gdLst/>
            <a:ahLst/>
            <a:cxnLst/>
            <a:rect l="l" t="t" r="r" b="b"/>
            <a:pathLst>
              <a:path w="386079" h="649604">
                <a:moveTo>
                  <a:pt x="0" y="649604"/>
                </a:moveTo>
                <a:lnTo>
                  <a:pt x="385889" y="649604"/>
                </a:lnTo>
                <a:lnTo>
                  <a:pt x="385889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876663" y="2635885"/>
            <a:ext cx="386080" cy="649605"/>
          </a:xfrm>
          <a:custGeom>
            <a:avLst/>
            <a:gdLst/>
            <a:ahLst/>
            <a:cxnLst/>
            <a:rect l="l" t="t" r="r" b="b"/>
            <a:pathLst>
              <a:path w="386079" h="649604">
                <a:moveTo>
                  <a:pt x="0" y="649604"/>
                </a:moveTo>
                <a:lnTo>
                  <a:pt x="385889" y="649604"/>
                </a:lnTo>
                <a:lnTo>
                  <a:pt x="385889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262616" y="2635885"/>
            <a:ext cx="386080" cy="649605"/>
          </a:xfrm>
          <a:custGeom>
            <a:avLst/>
            <a:gdLst/>
            <a:ahLst/>
            <a:cxnLst/>
            <a:rect l="l" t="t" r="r" b="b"/>
            <a:pathLst>
              <a:path w="386079" h="649604">
                <a:moveTo>
                  <a:pt x="0" y="649604"/>
                </a:moveTo>
                <a:lnTo>
                  <a:pt x="385889" y="649604"/>
                </a:lnTo>
                <a:lnTo>
                  <a:pt x="385889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648442" y="2635885"/>
            <a:ext cx="386080" cy="649605"/>
          </a:xfrm>
          <a:custGeom>
            <a:avLst/>
            <a:gdLst/>
            <a:ahLst/>
            <a:cxnLst/>
            <a:rect l="l" t="t" r="r" b="b"/>
            <a:pathLst>
              <a:path w="386079" h="649604">
                <a:moveTo>
                  <a:pt x="0" y="649604"/>
                </a:moveTo>
                <a:lnTo>
                  <a:pt x="385889" y="649604"/>
                </a:lnTo>
                <a:lnTo>
                  <a:pt x="385889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1034394" y="2635885"/>
            <a:ext cx="386080" cy="649605"/>
          </a:xfrm>
          <a:custGeom>
            <a:avLst/>
            <a:gdLst/>
            <a:ahLst/>
            <a:cxnLst/>
            <a:rect l="l" t="t" r="r" b="b"/>
            <a:pathLst>
              <a:path w="386079" h="649604">
                <a:moveTo>
                  <a:pt x="0" y="649604"/>
                </a:moveTo>
                <a:lnTo>
                  <a:pt x="385889" y="649604"/>
                </a:lnTo>
                <a:lnTo>
                  <a:pt x="385889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1420220" y="2635885"/>
            <a:ext cx="386080" cy="649605"/>
          </a:xfrm>
          <a:custGeom>
            <a:avLst/>
            <a:gdLst/>
            <a:ahLst/>
            <a:cxnLst/>
            <a:rect l="l" t="t" r="r" b="b"/>
            <a:pathLst>
              <a:path w="386079" h="649604">
                <a:moveTo>
                  <a:pt x="0" y="649604"/>
                </a:moveTo>
                <a:lnTo>
                  <a:pt x="385889" y="649604"/>
                </a:lnTo>
                <a:lnTo>
                  <a:pt x="385889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806173" y="2635885"/>
            <a:ext cx="386080" cy="649605"/>
          </a:xfrm>
          <a:custGeom>
            <a:avLst/>
            <a:gdLst/>
            <a:ahLst/>
            <a:cxnLst/>
            <a:rect l="l" t="t" r="r" b="b"/>
            <a:pathLst>
              <a:path w="386079" h="649604">
                <a:moveTo>
                  <a:pt x="0" y="649604"/>
                </a:moveTo>
                <a:lnTo>
                  <a:pt x="385889" y="649604"/>
                </a:lnTo>
                <a:lnTo>
                  <a:pt x="385889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860163" y="3285490"/>
            <a:ext cx="386080" cy="1076325"/>
          </a:xfrm>
          <a:custGeom>
            <a:avLst/>
            <a:gdLst/>
            <a:ahLst/>
            <a:cxnLst/>
            <a:rect l="l" t="t" r="r" b="b"/>
            <a:pathLst>
              <a:path w="386079" h="1076325">
                <a:moveTo>
                  <a:pt x="0" y="1076325"/>
                </a:moveTo>
                <a:lnTo>
                  <a:pt x="385889" y="1076325"/>
                </a:lnTo>
                <a:lnTo>
                  <a:pt x="385889" y="0"/>
                </a:lnTo>
                <a:lnTo>
                  <a:pt x="0" y="0"/>
                </a:lnTo>
                <a:lnTo>
                  <a:pt x="0" y="1076325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245989" y="3285490"/>
            <a:ext cx="386080" cy="1076325"/>
          </a:xfrm>
          <a:custGeom>
            <a:avLst/>
            <a:gdLst/>
            <a:ahLst/>
            <a:cxnLst/>
            <a:rect l="l" t="t" r="r" b="b"/>
            <a:pathLst>
              <a:path w="386079" h="1076325">
                <a:moveTo>
                  <a:pt x="0" y="1076325"/>
                </a:moveTo>
                <a:lnTo>
                  <a:pt x="385889" y="1076325"/>
                </a:lnTo>
                <a:lnTo>
                  <a:pt x="385889" y="0"/>
                </a:lnTo>
                <a:lnTo>
                  <a:pt x="0" y="0"/>
                </a:lnTo>
                <a:lnTo>
                  <a:pt x="0" y="1076325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631941" y="3285490"/>
            <a:ext cx="386080" cy="1076325"/>
          </a:xfrm>
          <a:custGeom>
            <a:avLst/>
            <a:gdLst/>
            <a:ahLst/>
            <a:cxnLst/>
            <a:rect l="l" t="t" r="r" b="b"/>
            <a:pathLst>
              <a:path w="386079" h="1076325">
                <a:moveTo>
                  <a:pt x="0" y="1076325"/>
                </a:moveTo>
                <a:lnTo>
                  <a:pt x="385889" y="1076325"/>
                </a:lnTo>
                <a:lnTo>
                  <a:pt x="385889" y="0"/>
                </a:lnTo>
                <a:lnTo>
                  <a:pt x="0" y="0"/>
                </a:lnTo>
                <a:lnTo>
                  <a:pt x="0" y="1076325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017767" y="3285490"/>
            <a:ext cx="386080" cy="1076325"/>
          </a:xfrm>
          <a:custGeom>
            <a:avLst/>
            <a:gdLst/>
            <a:ahLst/>
            <a:cxnLst/>
            <a:rect l="l" t="t" r="r" b="b"/>
            <a:pathLst>
              <a:path w="386079" h="1076325">
                <a:moveTo>
                  <a:pt x="0" y="1076325"/>
                </a:moveTo>
                <a:lnTo>
                  <a:pt x="385889" y="1076325"/>
                </a:lnTo>
                <a:lnTo>
                  <a:pt x="385889" y="0"/>
                </a:lnTo>
                <a:lnTo>
                  <a:pt x="0" y="0"/>
                </a:lnTo>
                <a:lnTo>
                  <a:pt x="0" y="1076325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403721" y="3285490"/>
            <a:ext cx="386080" cy="1076325"/>
          </a:xfrm>
          <a:custGeom>
            <a:avLst/>
            <a:gdLst/>
            <a:ahLst/>
            <a:cxnLst/>
            <a:rect l="l" t="t" r="r" b="b"/>
            <a:pathLst>
              <a:path w="386079" h="1076325">
                <a:moveTo>
                  <a:pt x="0" y="1076325"/>
                </a:moveTo>
                <a:lnTo>
                  <a:pt x="385889" y="1076325"/>
                </a:lnTo>
                <a:lnTo>
                  <a:pt x="385889" y="0"/>
                </a:lnTo>
                <a:lnTo>
                  <a:pt x="0" y="0"/>
                </a:lnTo>
                <a:lnTo>
                  <a:pt x="0" y="1076325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789546" y="3285490"/>
            <a:ext cx="386080" cy="1076325"/>
          </a:xfrm>
          <a:custGeom>
            <a:avLst/>
            <a:gdLst/>
            <a:ahLst/>
            <a:cxnLst/>
            <a:rect l="l" t="t" r="r" b="b"/>
            <a:pathLst>
              <a:path w="386079" h="1076325">
                <a:moveTo>
                  <a:pt x="0" y="1076325"/>
                </a:moveTo>
                <a:lnTo>
                  <a:pt x="385889" y="1076325"/>
                </a:lnTo>
                <a:lnTo>
                  <a:pt x="385889" y="0"/>
                </a:lnTo>
                <a:lnTo>
                  <a:pt x="0" y="0"/>
                </a:lnTo>
                <a:lnTo>
                  <a:pt x="0" y="1076325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175500" y="3285490"/>
            <a:ext cx="386080" cy="1076325"/>
          </a:xfrm>
          <a:custGeom>
            <a:avLst/>
            <a:gdLst/>
            <a:ahLst/>
            <a:cxnLst/>
            <a:rect l="l" t="t" r="r" b="b"/>
            <a:pathLst>
              <a:path w="386079" h="1076325">
                <a:moveTo>
                  <a:pt x="0" y="1076325"/>
                </a:moveTo>
                <a:lnTo>
                  <a:pt x="385889" y="1076325"/>
                </a:lnTo>
                <a:lnTo>
                  <a:pt x="385889" y="0"/>
                </a:lnTo>
                <a:lnTo>
                  <a:pt x="0" y="0"/>
                </a:lnTo>
                <a:lnTo>
                  <a:pt x="0" y="1076325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561326" y="3285490"/>
            <a:ext cx="386080" cy="1076325"/>
          </a:xfrm>
          <a:custGeom>
            <a:avLst/>
            <a:gdLst/>
            <a:ahLst/>
            <a:cxnLst/>
            <a:rect l="l" t="t" r="r" b="b"/>
            <a:pathLst>
              <a:path w="386079" h="1076325">
                <a:moveTo>
                  <a:pt x="0" y="1076325"/>
                </a:moveTo>
                <a:lnTo>
                  <a:pt x="385889" y="1076325"/>
                </a:lnTo>
                <a:lnTo>
                  <a:pt x="385889" y="0"/>
                </a:lnTo>
                <a:lnTo>
                  <a:pt x="0" y="0"/>
                </a:lnTo>
                <a:lnTo>
                  <a:pt x="0" y="1076325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947279" y="3285490"/>
            <a:ext cx="386080" cy="1076325"/>
          </a:xfrm>
          <a:custGeom>
            <a:avLst/>
            <a:gdLst/>
            <a:ahLst/>
            <a:cxnLst/>
            <a:rect l="l" t="t" r="r" b="b"/>
            <a:pathLst>
              <a:path w="386079" h="1076325">
                <a:moveTo>
                  <a:pt x="0" y="1076325"/>
                </a:moveTo>
                <a:lnTo>
                  <a:pt x="385889" y="1076325"/>
                </a:lnTo>
                <a:lnTo>
                  <a:pt x="385889" y="0"/>
                </a:lnTo>
                <a:lnTo>
                  <a:pt x="0" y="0"/>
                </a:lnTo>
                <a:lnTo>
                  <a:pt x="0" y="1076325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333105" y="3285490"/>
            <a:ext cx="386080" cy="1076325"/>
          </a:xfrm>
          <a:custGeom>
            <a:avLst/>
            <a:gdLst/>
            <a:ahLst/>
            <a:cxnLst/>
            <a:rect l="l" t="t" r="r" b="b"/>
            <a:pathLst>
              <a:path w="386079" h="1076325">
                <a:moveTo>
                  <a:pt x="0" y="1076325"/>
                </a:moveTo>
                <a:lnTo>
                  <a:pt x="385889" y="1076325"/>
                </a:lnTo>
                <a:lnTo>
                  <a:pt x="385889" y="0"/>
                </a:lnTo>
                <a:lnTo>
                  <a:pt x="0" y="0"/>
                </a:lnTo>
                <a:lnTo>
                  <a:pt x="0" y="1076325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719057" y="3285490"/>
            <a:ext cx="386080" cy="1076325"/>
          </a:xfrm>
          <a:custGeom>
            <a:avLst/>
            <a:gdLst/>
            <a:ahLst/>
            <a:cxnLst/>
            <a:rect l="l" t="t" r="r" b="b"/>
            <a:pathLst>
              <a:path w="386079" h="1076325">
                <a:moveTo>
                  <a:pt x="0" y="1076325"/>
                </a:moveTo>
                <a:lnTo>
                  <a:pt x="385889" y="1076325"/>
                </a:lnTo>
                <a:lnTo>
                  <a:pt x="385889" y="0"/>
                </a:lnTo>
                <a:lnTo>
                  <a:pt x="0" y="0"/>
                </a:lnTo>
                <a:lnTo>
                  <a:pt x="0" y="1076325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104883" y="3285490"/>
            <a:ext cx="386080" cy="1076325"/>
          </a:xfrm>
          <a:custGeom>
            <a:avLst/>
            <a:gdLst/>
            <a:ahLst/>
            <a:cxnLst/>
            <a:rect l="l" t="t" r="r" b="b"/>
            <a:pathLst>
              <a:path w="386079" h="1076325">
                <a:moveTo>
                  <a:pt x="0" y="1076325"/>
                </a:moveTo>
                <a:lnTo>
                  <a:pt x="385889" y="1076325"/>
                </a:lnTo>
                <a:lnTo>
                  <a:pt x="385889" y="0"/>
                </a:lnTo>
                <a:lnTo>
                  <a:pt x="0" y="0"/>
                </a:lnTo>
                <a:lnTo>
                  <a:pt x="0" y="1076325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490836" y="3285490"/>
            <a:ext cx="386080" cy="1076325"/>
          </a:xfrm>
          <a:custGeom>
            <a:avLst/>
            <a:gdLst/>
            <a:ahLst/>
            <a:cxnLst/>
            <a:rect l="l" t="t" r="r" b="b"/>
            <a:pathLst>
              <a:path w="386079" h="1076325">
                <a:moveTo>
                  <a:pt x="0" y="1076325"/>
                </a:moveTo>
                <a:lnTo>
                  <a:pt x="385889" y="1076325"/>
                </a:lnTo>
                <a:lnTo>
                  <a:pt x="385889" y="0"/>
                </a:lnTo>
                <a:lnTo>
                  <a:pt x="0" y="0"/>
                </a:lnTo>
                <a:lnTo>
                  <a:pt x="0" y="1076325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876663" y="3285490"/>
            <a:ext cx="386080" cy="1076325"/>
          </a:xfrm>
          <a:custGeom>
            <a:avLst/>
            <a:gdLst/>
            <a:ahLst/>
            <a:cxnLst/>
            <a:rect l="l" t="t" r="r" b="b"/>
            <a:pathLst>
              <a:path w="386079" h="1076325">
                <a:moveTo>
                  <a:pt x="0" y="1076325"/>
                </a:moveTo>
                <a:lnTo>
                  <a:pt x="385889" y="1076325"/>
                </a:lnTo>
                <a:lnTo>
                  <a:pt x="385889" y="0"/>
                </a:lnTo>
                <a:lnTo>
                  <a:pt x="0" y="0"/>
                </a:lnTo>
                <a:lnTo>
                  <a:pt x="0" y="1076325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0262616" y="3285490"/>
            <a:ext cx="386080" cy="1076325"/>
          </a:xfrm>
          <a:custGeom>
            <a:avLst/>
            <a:gdLst/>
            <a:ahLst/>
            <a:cxnLst/>
            <a:rect l="l" t="t" r="r" b="b"/>
            <a:pathLst>
              <a:path w="386079" h="1076325">
                <a:moveTo>
                  <a:pt x="0" y="1076325"/>
                </a:moveTo>
                <a:lnTo>
                  <a:pt x="385889" y="1076325"/>
                </a:lnTo>
                <a:lnTo>
                  <a:pt x="385889" y="0"/>
                </a:lnTo>
                <a:lnTo>
                  <a:pt x="0" y="0"/>
                </a:lnTo>
                <a:lnTo>
                  <a:pt x="0" y="1076325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0648442" y="3285490"/>
            <a:ext cx="386080" cy="1076325"/>
          </a:xfrm>
          <a:custGeom>
            <a:avLst/>
            <a:gdLst/>
            <a:ahLst/>
            <a:cxnLst/>
            <a:rect l="l" t="t" r="r" b="b"/>
            <a:pathLst>
              <a:path w="386079" h="1076325">
                <a:moveTo>
                  <a:pt x="0" y="1076325"/>
                </a:moveTo>
                <a:lnTo>
                  <a:pt x="385889" y="1076325"/>
                </a:lnTo>
                <a:lnTo>
                  <a:pt x="385889" y="0"/>
                </a:lnTo>
                <a:lnTo>
                  <a:pt x="0" y="0"/>
                </a:lnTo>
                <a:lnTo>
                  <a:pt x="0" y="1076325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034394" y="3285490"/>
            <a:ext cx="386080" cy="1076325"/>
          </a:xfrm>
          <a:custGeom>
            <a:avLst/>
            <a:gdLst/>
            <a:ahLst/>
            <a:cxnLst/>
            <a:rect l="l" t="t" r="r" b="b"/>
            <a:pathLst>
              <a:path w="386079" h="1076325">
                <a:moveTo>
                  <a:pt x="0" y="1076325"/>
                </a:moveTo>
                <a:lnTo>
                  <a:pt x="385889" y="1076325"/>
                </a:lnTo>
                <a:lnTo>
                  <a:pt x="385889" y="0"/>
                </a:lnTo>
                <a:lnTo>
                  <a:pt x="0" y="0"/>
                </a:lnTo>
                <a:lnTo>
                  <a:pt x="0" y="1076325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1420220" y="3285490"/>
            <a:ext cx="386080" cy="1076325"/>
          </a:xfrm>
          <a:custGeom>
            <a:avLst/>
            <a:gdLst/>
            <a:ahLst/>
            <a:cxnLst/>
            <a:rect l="l" t="t" r="r" b="b"/>
            <a:pathLst>
              <a:path w="386079" h="1076325">
                <a:moveTo>
                  <a:pt x="0" y="1076325"/>
                </a:moveTo>
                <a:lnTo>
                  <a:pt x="385889" y="1076325"/>
                </a:lnTo>
                <a:lnTo>
                  <a:pt x="385889" y="0"/>
                </a:lnTo>
                <a:lnTo>
                  <a:pt x="0" y="0"/>
                </a:lnTo>
                <a:lnTo>
                  <a:pt x="0" y="1076325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1806173" y="3285490"/>
            <a:ext cx="386080" cy="1076325"/>
          </a:xfrm>
          <a:custGeom>
            <a:avLst/>
            <a:gdLst/>
            <a:ahLst/>
            <a:cxnLst/>
            <a:rect l="l" t="t" r="r" b="b"/>
            <a:pathLst>
              <a:path w="386079" h="1076325">
                <a:moveTo>
                  <a:pt x="0" y="1076325"/>
                </a:moveTo>
                <a:lnTo>
                  <a:pt x="385889" y="1076325"/>
                </a:lnTo>
                <a:lnTo>
                  <a:pt x="385889" y="0"/>
                </a:lnTo>
                <a:lnTo>
                  <a:pt x="0" y="0"/>
                </a:lnTo>
                <a:lnTo>
                  <a:pt x="0" y="1076325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860163" y="4361815"/>
            <a:ext cx="386080" cy="436245"/>
          </a:xfrm>
          <a:custGeom>
            <a:avLst/>
            <a:gdLst/>
            <a:ahLst/>
            <a:cxnLst/>
            <a:rect l="l" t="t" r="r" b="b"/>
            <a:pathLst>
              <a:path w="386079" h="436245">
                <a:moveTo>
                  <a:pt x="0" y="436244"/>
                </a:moveTo>
                <a:lnTo>
                  <a:pt x="385889" y="436244"/>
                </a:lnTo>
                <a:lnTo>
                  <a:pt x="385889" y="0"/>
                </a:lnTo>
                <a:lnTo>
                  <a:pt x="0" y="0"/>
                </a:lnTo>
                <a:lnTo>
                  <a:pt x="0" y="43624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245989" y="4361815"/>
            <a:ext cx="386080" cy="436245"/>
          </a:xfrm>
          <a:custGeom>
            <a:avLst/>
            <a:gdLst/>
            <a:ahLst/>
            <a:cxnLst/>
            <a:rect l="l" t="t" r="r" b="b"/>
            <a:pathLst>
              <a:path w="386079" h="436245">
                <a:moveTo>
                  <a:pt x="0" y="436244"/>
                </a:moveTo>
                <a:lnTo>
                  <a:pt x="385889" y="436244"/>
                </a:lnTo>
                <a:lnTo>
                  <a:pt x="385889" y="0"/>
                </a:lnTo>
                <a:lnTo>
                  <a:pt x="0" y="0"/>
                </a:lnTo>
                <a:lnTo>
                  <a:pt x="0" y="43624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631941" y="4361815"/>
            <a:ext cx="386080" cy="436245"/>
          </a:xfrm>
          <a:custGeom>
            <a:avLst/>
            <a:gdLst/>
            <a:ahLst/>
            <a:cxnLst/>
            <a:rect l="l" t="t" r="r" b="b"/>
            <a:pathLst>
              <a:path w="386079" h="436245">
                <a:moveTo>
                  <a:pt x="0" y="436244"/>
                </a:moveTo>
                <a:lnTo>
                  <a:pt x="385889" y="436244"/>
                </a:lnTo>
                <a:lnTo>
                  <a:pt x="385889" y="0"/>
                </a:lnTo>
                <a:lnTo>
                  <a:pt x="0" y="0"/>
                </a:lnTo>
                <a:lnTo>
                  <a:pt x="0" y="43624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017767" y="4361815"/>
            <a:ext cx="386080" cy="436245"/>
          </a:xfrm>
          <a:custGeom>
            <a:avLst/>
            <a:gdLst/>
            <a:ahLst/>
            <a:cxnLst/>
            <a:rect l="l" t="t" r="r" b="b"/>
            <a:pathLst>
              <a:path w="386079" h="436245">
                <a:moveTo>
                  <a:pt x="0" y="436244"/>
                </a:moveTo>
                <a:lnTo>
                  <a:pt x="385889" y="436244"/>
                </a:lnTo>
                <a:lnTo>
                  <a:pt x="385889" y="0"/>
                </a:lnTo>
                <a:lnTo>
                  <a:pt x="0" y="0"/>
                </a:lnTo>
                <a:lnTo>
                  <a:pt x="0" y="43624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403721" y="4361815"/>
            <a:ext cx="386080" cy="436245"/>
          </a:xfrm>
          <a:custGeom>
            <a:avLst/>
            <a:gdLst/>
            <a:ahLst/>
            <a:cxnLst/>
            <a:rect l="l" t="t" r="r" b="b"/>
            <a:pathLst>
              <a:path w="386079" h="436245">
                <a:moveTo>
                  <a:pt x="0" y="436244"/>
                </a:moveTo>
                <a:lnTo>
                  <a:pt x="385889" y="436244"/>
                </a:lnTo>
                <a:lnTo>
                  <a:pt x="385889" y="0"/>
                </a:lnTo>
                <a:lnTo>
                  <a:pt x="0" y="0"/>
                </a:lnTo>
                <a:lnTo>
                  <a:pt x="0" y="43624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789546" y="4361815"/>
            <a:ext cx="386080" cy="436245"/>
          </a:xfrm>
          <a:custGeom>
            <a:avLst/>
            <a:gdLst/>
            <a:ahLst/>
            <a:cxnLst/>
            <a:rect l="l" t="t" r="r" b="b"/>
            <a:pathLst>
              <a:path w="386079" h="436245">
                <a:moveTo>
                  <a:pt x="0" y="436244"/>
                </a:moveTo>
                <a:lnTo>
                  <a:pt x="385889" y="436244"/>
                </a:lnTo>
                <a:lnTo>
                  <a:pt x="385889" y="0"/>
                </a:lnTo>
                <a:lnTo>
                  <a:pt x="0" y="0"/>
                </a:lnTo>
                <a:lnTo>
                  <a:pt x="0" y="43624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175500" y="4361815"/>
            <a:ext cx="386080" cy="436245"/>
          </a:xfrm>
          <a:custGeom>
            <a:avLst/>
            <a:gdLst/>
            <a:ahLst/>
            <a:cxnLst/>
            <a:rect l="l" t="t" r="r" b="b"/>
            <a:pathLst>
              <a:path w="386079" h="436245">
                <a:moveTo>
                  <a:pt x="0" y="436244"/>
                </a:moveTo>
                <a:lnTo>
                  <a:pt x="385889" y="436244"/>
                </a:lnTo>
                <a:lnTo>
                  <a:pt x="385889" y="0"/>
                </a:lnTo>
                <a:lnTo>
                  <a:pt x="0" y="0"/>
                </a:lnTo>
                <a:lnTo>
                  <a:pt x="0" y="43624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561326" y="4361815"/>
            <a:ext cx="386080" cy="436245"/>
          </a:xfrm>
          <a:custGeom>
            <a:avLst/>
            <a:gdLst/>
            <a:ahLst/>
            <a:cxnLst/>
            <a:rect l="l" t="t" r="r" b="b"/>
            <a:pathLst>
              <a:path w="386079" h="436245">
                <a:moveTo>
                  <a:pt x="0" y="436244"/>
                </a:moveTo>
                <a:lnTo>
                  <a:pt x="385889" y="436244"/>
                </a:lnTo>
                <a:lnTo>
                  <a:pt x="385889" y="0"/>
                </a:lnTo>
                <a:lnTo>
                  <a:pt x="0" y="0"/>
                </a:lnTo>
                <a:lnTo>
                  <a:pt x="0" y="43624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947279" y="4361815"/>
            <a:ext cx="386080" cy="436245"/>
          </a:xfrm>
          <a:custGeom>
            <a:avLst/>
            <a:gdLst/>
            <a:ahLst/>
            <a:cxnLst/>
            <a:rect l="l" t="t" r="r" b="b"/>
            <a:pathLst>
              <a:path w="386079" h="436245">
                <a:moveTo>
                  <a:pt x="0" y="436244"/>
                </a:moveTo>
                <a:lnTo>
                  <a:pt x="385889" y="436244"/>
                </a:lnTo>
                <a:lnTo>
                  <a:pt x="385889" y="0"/>
                </a:lnTo>
                <a:lnTo>
                  <a:pt x="0" y="0"/>
                </a:lnTo>
                <a:lnTo>
                  <a:pt x="0" y="43624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333105" y="4361815"/>
            <a:ext cx="386080" cy="436245"/>
          </a:xfrm>
          <a:custGeom>
            <a:avLst/>
            <a:gdLst/>
            <a:ahLst/>
            <a:cxnLst/>
            <a:rect l="l" t="t" r="r" b="b"/>
            <a:pathLst>
              <a:path w="386079" h="436245">
                <a:moveTo>
                  <a:pt x="0" y="436244"/>
                </a:moveTo>
                <a:lnTo>
                  <a:pt x="385889" y="436244"/>
                </a:lnTo>
                <a:lnTo>
                  <a:pt x="385889" y="0"/>
                </a:lnTo>
                <a:lnTo>
                  <a:pt x="0" y="0"/>
                </a:lnTo>
                <a:lnTo>
                  <a:pt x="0" y="43624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719057" y="4361815"/>
            <a:ext cx="386080" cy="436245"/>
          </a:xfrm>
          <a:custGeom>
            <a:avLst/>
            <a:gdLst/>
            <a:ahLst/>
            <a:cxnLst/>
            <a:rect l="l" t="t" r="r" b="b"/>
            <a:pathLst>
              <a:path w="386079" h="436245">
                <a:moveTo>
                  <a:pt x="0" y="436244"/>
                </a:moveTo>
                <a:lnTo>
                  <a:pt x="385889" y="436244"/>
                </a:lnTo>
                <a:lnTo>
                  <a:pt x="385889" y="0"/>
                </a:lnTo>
                <a:lnTo>
                  <a:pt x="0" y="0"/>
                </a:lnTo>
                <a:lnTo>
                  <a:pt x="0" y="43624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104883" y="4361815"/>
            <a:ext cx="386080" cy="436245"/>
          </a:xfrm>
          <a:custGeom>
            <a:avLst/>
            <a:gdLst/>
            <a:ahLst/>
            <a:cxnLst/>
            <a:rect l="l" t="t" r="r" b="b"/>
            <a:pathLst>
              <a:path w="386079" h="436245">
                <a:moveTo>
                  <a:pt x="0" y="436244"/>
                </a:moveTo>
                <a:lnTo>
                  <a:pt x="385889" y="436244"/>
                </a:lnTo>
                <a:lnTo>
                  <a:pt x="385889" y="0"/>
                </a:lnTo>
                <a:lnTo>
                  <a:pt x="0" y="0"/>
                </a:lnTo>
                <a:lnTo>
                  <a:pt x="0" y="43624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490836" y="4361815"/>
            <a:ext cx="386080" cy="436245"/>
          </a:xfrm>
          <a:custGeom>
            <a:avLst/>
            <a:gdLst/>
            <a:ahLst/>
            <a:cxnLst/>
            <a:rect l="l" t="t" r="r" b="b"/>
            <a:pathLst>
              <a:path w="386079" h="436245">
                <a:moveTo>
                  <a:pt x="0" y="436244"/>
                </a:moveTo>
                <a:lnTo>
                  <a:pt x="385889" y="436244"/>
                </a:lnTo>
                <a:lnTo>
                  <a:pt x="385889" y="0"/>
                </a:lnTo>
                <a:lnTo>
                  <a:pt x="0" y="0"/>
                </a:lnTo>
                <a:lnTo>
                  <a:pt x="0" y="43624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876663" y="4361815"/>
            <a:ext cx="386080" cy="436245"/>
          </a:xfrm>
          <a:custGeom>
            <a:avLst/>
            <a:gdLst/>
            <a:ahLst/>
            <a:cxnLst/>
            <a:rect l="l" t="t" r="r" b="b"/>
            <a:pathLst>
              <a:path w="386079" h="436245">
                <a:moveTo>
                  <a:pt x="0" y="436244"/>
                </a:moveTo>
                <a:lnTo>
                  <a:pt x="385889" y="436244"/>
                </a:lnTo>
                <a:lnTo>
                  <a:pt x="385889" y="0"/>
                </a:lnTo>
                <a:lnTo>
                  <a:pt x="0" y="0"/>
                </a:lnTo>
                <a:lnTo>
                  <a:pt x="0" y="43624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0262616" y="4361815"/>
            <a:ext cx="386080" cy="436245"/>
          </a:xfrm>
          <a:custGeom>
            <a:avLst/>
            <a:gdLst/>
            <a:ahLst/>
            <a:cxnLst/>
            <a:rect l="l" t="t" r="r" b="b"/>
            <a:pathLst>
              <a:path w="386079" h="436245">
                <a:moveTo>
                  <a:pt x="0" y="436244"/>
                </a:moveTo>
                <a:lnTo>
                  <a:pt x="385889" y="436244"/>
                </a:lnTo>
                <a:lnTo>
                  <a:pt x="385889" y="0"/>
                </a:lnTo>
                <a:lnTo>
                  <a:pt x="0" y="0"/>
                </a:lnTo>
                <a:lnTo>
                  <a:pt x="0" y="43624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0648442" y="4361815"/>
            <a:ext cx="386080" cy="436245"/>
          </a:xfrm>
          <a:custGeom>
            <a:avLst/>
            <a:gdLst/>
            <a:ahLst/>
            <a:cxnLst/>
            <a:rect l="l" t="t" r="r" b="b"/>
            <a:pathLst>
              <a:path w="386079" h="436245">
                <a:moveTo>
                  <a:pt x="0" y="436244"/>
                </a:moveTo>
                <a:lnTo>
                  <a:pt x="385889" y="436244"/>
                </a:lnTo>
                <a:lnTo>
                  <a:pt x="385889" y="0"/>
                </a:lnTo>
                <a:lnTo>
                  <a:pt x="0" y="0"/>
                </a:lnTo>
                <a:lnTo>
                  <a:pt x="0" y="43624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1034394" y="4361815"/>
            <a:ext cx="386080" cy="436245"/>
          </a:xfrm>
          <a:custGeom>
            <a:avLst/>
            <a:gdLst/>
            <a:ahLst/>
            <a:cxnLst/>
            <a:rect l="l" t="t" r="r" b="b"/>
            <a:pathLst>
              <a:path w="386079" h="436245">
                <a:moveTo>
                  <a:pt x="0" y="436244"/>
                </a:moveTo>
                <a:lnTo>
                  <a:pt x="385889" y="436244"/>
                </a:lnTo>
                <a:lnTo>
                  <a:pt x="385889" y="0"/>
                </a:lnTo>
                <a:lnTo>
                  <a:pt x="0" y="0"/>
                </a:lnTo>
                <a:lnTo>
                  <a:pt x="0" y="43624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1420220" y="4361815"/>
            <a:ext cx="386080" cy="436245"/>
          </a:xfrm>
          <a:custGeom>
            <a:avLst/>
            <a:gdLst/>
            <a:ahLst/>
            <a:cxnLst/>
            <a:rect l="l" t="t" r="r" b="b"/>
            <a:pathLst>
              <a:path w="386079" h="436245">
                <a:moveTo>
                  <a:pt x="0" y="436244"/>
                </a:moveTo>
                <a:lnTo>
                  <a:pt x="385889" y="436244"/>
                </a:lnTo>
                <a:lnTo>
                  <a:pt x="385889" y="0"/>
                </a:lnTo>
                <a:lnTo>
                  <a:pt x="0" y="0"/>
                </a:lnTo>
                <a:lnTo>
                  <a:pt x="0" y="43624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1806173" y="4361815"/>
            <a:ext cx="386080" cy="436245"/>
          </a:xfrm>
          <a:custGeom>
            <a:avLst/>
            <a:gdLst/>
            <a:ahLst/>
            <a:cxnLst/>
            <a:rect l="l" t="t" r="r" b="b"/>
            <a:pathLst>
              <a:path w="386079" h="436245">
                <a:moveTo>
                  <a:pt x="0" y="436244"/>
                </a:moveTo>
                <a:lnTo>
                  <a:pt x="385889" y="436244"/>
                </a:lnTo>
                <a:lnTo>
                  <a:pt x="385889" y="0"/>
                </a:lnTo>
                <a:lnTo>
                  <a:pt x="0" y="0"/>
                </a:lnTo>
                <a:lnTo>
                  <a:pt x="0" y="43624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860163" y="4798059"/>
            <a:ext cx="386080" cy="649605"/>
          </a:xfrm>
          <a:custGeom>
            <a:avLst/>
            <a:gdLst/>
            <a:ahLst/>
            <a:cxnLst/>
            <a:rect l="l" t="t" r="r" b="b"/>
            <a:pathLst>
              <a:path w="386079" h="649604">
                <a:moveTo>
                  <a:pt x="0" y="649604"/>
                </a:moveTo>
                <a:lnTo>
                  <a:pt x="385889" y="649604"/>
                </a:lnTo>
                <a:lnTo>
                  <a:pt x="385889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245989" y="4798059"/>
            <a:ext cx="386080" cy="649605"/>
          </a:xfrm>
          <a:custGeom>
            <a:avLst/>
            <a:gdLst/>
            <a:ahLst/>
            <a:cxnLst/>
            <a:rect l="l" t="t" r="r" b="b"/>
            <a:pathLst>
              <a:path w="386079" h="649604">
                <a:moveTo>
                  <a:pt x="0" y="649604"/>
                </a:moveTo>
                <a:lnTo>
                  <a:pt x="385889" y="649604"/>
                </a:lnTo>
                <a:lnTo>
                  <a:pt x="385889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631941" y="4798059"/>
            <a:ext cx="386080" cy="649605"/>
          </a:xfrm>
          <a:custGeom>
            <a:avLst/>
            <a:gdLst/>
            <a:ahLst/>
            <a:cxnLst/>
            <a:rect l="l" t="t" r="r" b="b"/>
            <a:pathLst>
              <a:path w="386079" h="649604">
                <a:moveTo>
                  <a:pt x="0" y="649604"/>
                </a:moveTo>
                <a:lnTo>
                  <a:pt x="385889" y="649604"/>
                </a:lnTo>
                <a:lnTo>
                  <a:pt x="385889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17767" y="4798059"/>
            <a:ext cx="386080" cy="649605"/>
          </a:xfrm>
          <a:custGeom>
            <a:avLst/>
            <a:gdLst/>
            <a:ahLst/>
            <a:cxnLst/>
            <a:rect l="l" t="t" r="r" b="b"/>
            <a:pathLst>
              <a:path w="386079" h="649604">
                <a:moveTo>
                  <a:pt x="0" y="649604"/>
                </a:moveTo>
                <a:lnTo>
                  <a:pt x="385889" y="649604"/>
                </a:lnTo>
                <a:lnTo>
                  <a:pt x="385889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403721" y="4798059"/>
            <a:ext cx="386080" cy="649605"/>
          </a:xfrm>
          <a:custGeom>
            <a:avLst/>
            <a:gdLst/>
            <a:ahLst/>
            <a:cxnLst/>
            <a:rect l="l" t="t" r="r" b="b"/>
            <a:pathLst>
              <a:path w="386079" h="649604">
                <a:moveTo>
                  <a:pt x="0" y="649604"/>
                </a:moveTo>
                <a:lnTo>
                  <a:pt x="385889" y="649604"/>
                </a:lnTo>
                <a:lnTo>
                  <a:pt x="385889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789546" y="4798059"/>
            <a:ext cx="386080" cy="649605"/>
          </a:xfrm>
          <a:custGeom>
            <a:avLst/>
            <a:gdLst/>
            <a:ahLst/>
            <a:cxnLst/>
            <a:rect l="l" t="t" r="r" b="b"/>
            <a:pathLst>
              <a:path w="386079" h="649604">
                <a:moveTo>
                  <a:pt x="0" y="649604"/>
                </a:moveTo>
                <a:lnTo>
                  <a:pt x="385889" y="649604"/>
                </a:lnTo>
                <a:lnTo>
                  <a:pt x="385889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175500" y="4798059"/>
            <a:ext cx="386080" cy="649605"/>
          </a:xfrm>
          <a:custGeom>
            <a:avLst/>
            <a:gdLst/>
            <a:ahLst/>
            <a:cxnLst/>
            <a:rect l="l" t="t" r="r" b="b"/>
            <a:pathLst>
              <a:path w="386079" h="649604">
                <a:moveTo>
                  <a:pt x="0" y="649604"/>
                </a:moveTo>
                <a:lnTo>
                  <a:pt x="385889" y="649604"/>
                </a:lnTo>
                <a:lnTo>
                  <a:pt x="385889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561326" y="4798059"/>
            <a:ext cx="386080" cy="649605"/>
          </a:xfrm>
          <a:custGeom>
            <a:avLst/>
            <a:gdLst/>
            <a:ahLst/>
            <a:cxnLst/>
            <a:rect l="l" t="t" r="r" b="b"/>
            <a:pathLst>
              <a:path w="386079" h="649604">
                <a:moveTo>
                  <a:pt x="0" y="649604"/>
                </a:moveTo>
                <a:lnTo>
                  <a:pt x="385889" y="649604"/>
                </a:lnTo>
                <a:lnTo>
                  <a:pt x="385889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947279" y="4798059"/>
            <a:ext cx="386080" cy="649605"/>
          </a:xfrm>
          <a:custGeom>
            <a:avLst/>
            <a:gdLst/>
            <a:ahLst/>
            <a:cxnLst/>
            <a:rect l="l" t="t" r="r" b="b"/>
            <a:pathLst>
              <a:path w="386079" h="649604">
                <a:moveTo>
                  <a:pt x="0" y="649604"/>
                </a:moveTo>
                <a:lnTo>
                  <a:pt x="385889" y="649604"/>
                </a:lnTo>
                <a:lnTo>
                  <a:pt x="385889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333105" y="4798059"/>
            <a:ext cx="386080" cy="649605"/>
          </a:xfrm>
          <a:custGeom>
            <a:avLst/>
            <a:gdLst/>
            <a:ahLst/>
            <a:cxnLst/>
            <a:rect l="l" t="t" r="r" b="b"/>
            <a:pathLst>
              <a:path w="386079" h="649604">
                <a:moveTo>
                  <a:pt x="0" y="649604"/>
                </a:moveTo>
                <a:lnTo>
                  <a:pt x="385889" y="649604"/>
                </a:lnTo>
                <a:lnTo>
                  <a:pt x="385889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719057" y="4798059"/>
            <a:ext cx="386080" cy="649605"/>
          </a:xfrm>
          <a:custGeom>
            <a:avLst/>
            <a:gdLst/>
            <a:ahLst/>
            <a:cxnLst/>
            <a:rect l="l" t="t" r="r" b="b"/>
            <a:pathLst>
              <a:path w="386079" h="649604">
                <a:moveTo>
                  <a:pt x="0" y="649604"/>
                </a:moveTo>
                <a:lnTo>
                  <a:pt x="385889" y="649604"/>
                </a:lnTo>
                <a:lnTo>
                  <a:pt x="385889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104883" y="4798059"/>
            <a:ext cx="386080" cy="649605"/>
          </a:xfrm>
          <a:custGeom>
            <a:avLst/>
            <a:gdLst/>
            <a:ahLst/>
            <a:cxnLst/>
            <a:rect l="l" t="t" r="r" b="b"/>
            <a:pathLst>
              <a:path w="386079" h="649604">
                <a:moveTo>
                  <a:pt x="0" y="649604"/>
                </a:moveTo>
                <a:lnTo>
                  <a:pt x="385889" y="649604"/>
                </a:lnTo>
                <a:lnTo>
                  <a:pt x="385889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490836" y="4798059"/>
            <a:ext cx="386080" cy="649605"/>
          </a:xfrm>
          <a:custGeom>
            <a:avLst/>
            <a:gdLst/>
            <a:ahLst/>
            <a:cxnLst/>
            <a:rect l="l" t="t" r="r" b="b"/>
            <a:pathLst>
              <a:path w="386079" h="649604">
                <a:moveTo>
                  <a:pt x="0" y="649604"/>
                </a:moveTo>
                <a:lnTo>
                  <a:pt x="385889" y="649604"/>
                </a:lnTo>
                <a:lnTo>
                  <a:pt x="385889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876663" y="4798059"/>
            <a:ext cx="386080" cy="649605"/>
          </a:xfrm>
          <a:custGeom>
            <a:avLst/>
            <a:gdLst/>
            <a:ahLst/>
            <a:cxnLst/>
            <a:rect l="l" t="t" r="r" b="b"/>
            <a:pathLst>
              <a:path w="386079" h="649604">
                <a:moveTo>
                  <a:pt x="0" y="649604"/>
                </a:moveTo>
                <a:lnTo>
                  <a:pt x="385889" y="649604"/>
                </a:lnTo>
                <a:lnTo>
                  <a:pt x="385889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0262616" y="4798059"/>
            <a:ext cx="386080" cy="649605"/>
          </a:xfrm>
          <a:custGeom>
            <a:avLst/>
            <a:gdLst/>
            <a:ahLst/>
            <a:cxnLst/>
            <a:rect l="l" t="t" r="r" b="b"/>
            <a:pathLst>
              <a:path w="386079" h="649604">
                <a:moveTo>
                  <a:pt x="0" y="649604"/>
                </a:moveTo>
                <a:lnTo>
                  <a:pt x="385889" y="649604"/>
                </a:lnTo>
                <a:lnTo>
                  <a:pt x="385889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0648442" y="4798059"/>
            <a:ext cx="386080" cy="649605"/>
          </a:xfrm>
          <a:custGeom>
            <a:avLst/>
            <a:gdLst/>
            <a:ahLst/>
            <a:cxnLst/>
            <a:rect l="l" t="t" r="r" b="b"/>
            <a:pathLst>
              <a:path w="386079" h="649604">
                <a:moveTo>
                  <a:pt x="0" y="649604"/>
                </a:moveTo>
                <a:lnTo>
                  <a:pt x="385889" y="649604"/>
                </a:lnTo>
                <a:lnTo>
                  <a:pt x="385889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1034394" y="4798059"/>
            <a:ext cx="386080" cy="649605"/>
          </a:xfrm>
          <a:custGeom>
            <a:avLst/>
            <a:gdLst/>
            <a:ahLst/>
            <a:cxnLst/>
            <a:rect l="l" t="t" r="r" b="b"/>
            <a:pathLst>
              <a:path w="386079" h="649604">
                <a:moveTo>
                  <a:pt x="0" y="649604"/>
                </a:moveTo>
                <a:lnTo>
                  <a:pt x="385889" y="649604"/>
                </a:lnTo>
                <a:lnTo>
                  <a:pt x="385889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1420220" y="4798059"/>
            <a:ext cx="386080" cy="649605"/>
          </a:xfrm>
          <a:custGeom>
            <a:avLst/>
            <a:gdLst/>
            <a:ahLst/>
            <a:cxnLst/>
            <a:rect l="l" t="t" r="r" b="b"/>
            <a:pathLst>
              <a:path w="386079" h="649604">
                <a:moveTo>
                  <a:pt x="0" y="649604"/>
                </a:moveTo>
                <a:lnTo>
                  <a:pt x="385889" y="649604"/>
                </a:lnTo>
                <a:lnTo>
                  <a:pt x="385889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806173" y="4798059"/>
            <a:ext cx="386080" cy="649605"/>
          </a:xfrm>
          <a:custGeom>
            <a:avLst/>
            <a:gdLst/>
            <a:ahLst/>
            <a:cxnLst/>
            <a:rect l="l" t="t" r="r" b="b"/>
            <a:pathLst>
              <a:path w="386079" h="649604">
                <a:moveTo>
                  <a:pt x="0" y="649604"/>
                </a:moveTo>
                <a:lnTo>
                  <a:pt x="385889" y="649604"/>
                </a:lnTo>
                <a:lnTo>
                  <a:pt x="385889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860163" y="5447690"/>
            <a:ext cx="386080" cy="436245"/>
          </a:xfrm>
          <a:custGeom>
            <a:avLst/>
            <a:gdLst/>
            <a:ahLst/>
            <a:cxnLst/>
            <a:rect l="l" t="t" r="r" b="b"/>
            <a:pathLst>
              <a:path w="386079" h="436245">
                <a:moveTo>
                  <a:pt x="0" y="436245"/>
                </a:moveTo>
                <a:lnTo>
                  <a:pt x="385889" y="436245"/>
                </a:lnTo>
                <a:lnTo>
                  <a:pt x="385889" y="0"/>
                </a:lnTo>
                <a:lnTo>
                  <a:pt x="0" y="0"/>
                </a:lnTo>
                <a:lnTo>
                  <a:pt x="0" y="436245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245989" y="5447690"/>
            <a:ext cx="386080" cy="436245"/>
          </a:xfrm>
          <a:custGeom>
            <a:avLst/>
            <a:gdLst/>
            <a:ahLst/>
            <a:cxnLst/>
            <a:rect l="l" t="t" r="r" b="b"/>
            <a:pathLst>
              <a:path w="386079" h="436245">
                <a:moveTo>
                  <a:pt x="0" y="436245"/>
                </a:moveTo>
                <a:lnTo>
                  <a:pt x="385889" y="436245"/>
                </a:lnTo>
                <a:lnTo>
                  <a:pt x="385889" y="0"/>
                </a:lnTo>
                <a:lnTo>
                  <a:pt x="0" y="0"/>
                </a:lnTo>
                <a:lnTo>
                  <a:pt x="0" y="436245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631941" y="5447690"/>
            <a:ext cx="386080" cy="436245"/>
          </a:xfrm>
          <a:custGeom>
            <a:avLst/>
            <a:gdLst/>
            <a:ahLst/>
            <a:cxnLst/>
            <a:rect l="l" t="t" r="r" b="b"/>
            <a:pathLst>
              <a:path w="386079" h="436245">
                <a:moveTo>
                  <a:pt x="0" y="436245"/>
                </a:moveTo>
                <a:lnTo>
                  <a:pt x="385889" y="436245"/>
                </a:lnTo>
                <a:lnTo>
                  <a:pt x="385889" y="0"/>
                </a:lnTo>
                <a:lnTo>
                  <a:pt x="0" y="0"/>
                </a:lnTo>
                <a:lnTo>
                  <a:pt x="0" y="436245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017767" y="5447690"/>
            <a:ext cx="386080" cy="436245"/>
          </a:xfrm>
          <a:custGeom>
            <a:avLst/>
            <a:gdLst/>
            <a:ahLst/>
            <a:cxnLst/>
            <a:rect l="l" t="t" r="r" b="b"/>
            <a:pathLst>
              <a:path w="386079" h="436245">
                <a:moveTo>
                  <a:pt x="0" y="436245"/>
                </a:moveTo>
                <a:lnTo>
                  <a:pt x="385889" y="436245"/>
                </a:lnTo>
                <a:lnTo>
                  <a:pt x="385889" y="0"/>
                </a:lnTo>
                <a:lnTo>
                  <a:pt x="0" y="0"/>
                </a:lnTo>
                <a:lnTo>
                  <a:pt x="0" y="436245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403721" y="5447690"/>
            <a:ext cx="386080" cy="436245"/>
          </a:xfrm>
          <a:custGeom>
            <a:avLst/>
            <a:gdLst/>
            <a:ahLst/>
            <a:cxnLst/>
            <a:rect l="l" t="t" r="r" b="b"/>
            <a:pathLst>
              <a:path w="386079" h="436245">
                <a:moveTo>
                  <a:pt x="0" y="436245"/>
                </a:moveTo>
                <a:lnTo>
                  <a:pt x="385889" y="436245"/>
                </a:lnTo>
                <a:lnTo>
                  <a:pt x="385889" y="0"/>
                </a:lnTo>
                <a:lnTo>
                  <a:pt x="0" y="0"/>
                </a:lnTo>
                <a:lnTo>
                  <a:pt x="0" y="436245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789546" y="5447690"/>
            <a:ext cx="386080" cy="436245"/>
          </a:xfrm>
          <a:custGeom>
            <a:avLst/>
            <a:gdLst/>
            <a:ahLst/>
            <a:cxnLst/>
            <a:rect l="l" t="t" r="r" b="b"/>
            <a:pathLst>
              <a:path w="386079" h="436245">
                <a:moveTo>
                  <a:pt x="0" y="436245"/>
                </a:moveTo>
                <a:lnTo>
                  <a:pt x="385889" y="436245"/>
                </a:lnTo>
                <a:lnTo>
                  <a:pt x="385889" y="0"/>
                </a:lnTo>
                <a:lnTo>
                  <a:pt x="0" y="0"/>
                </a:lnTo>
                <a:lnTo>
                  <a:pt x="0" y="436245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175500" y="5447690"/>
            <a:ext cx="386080" cy="436245"/>
          </a:xfrm>
          <a:custGeom>
            <a:avLst/>
            <a:gdLst/>
            <a:ahLst/>
            <a:cxnLst/>
            <a:rect l="l" t="t" r="r" b="b"/>
            <a:pathLst>
              <a:path w="386079" h="436245">
                <a:moveTo>
                  <a:pt x="0" y="436245"/>
                </a:moveTo>
                <a:lnTo>
                  <a:pt x="385889" y="436245"/>
                </a:lnTo>
                <a:lnTo>
                  <a:pt x="385889" y="0"/>
                </a:lnTo>
                <a:lnTo>
                  <a:pt x="0" y="0"/>
                </a:lnTo>
                <a:lnTo>
                  <a:pt x="0" y="436245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561326" y="5447690"/>
            <a:ext cx="386080" cy="436245"/>
          </a:xfrm>
          <a:custGeom>
            <a:avLst/>
            <a:gdLst/>
            <a:ahLst/>
            <a:cxnLst/>
            <a:rect l="l" t="t" r="r" b="b"/>
            <a:pathLst>
              <a:path w="386079" h="436245">
                <a:moveTo>
                  <a:pt x="0" y="436245"/>
                </a:moveTo>
                <a:lnTo>
                  <a:pt x="385889" y="436245"/>
                </a:lnTo>
                <a:lnTo>
                  <a:pt x="385889" y="0"/>
                </a:lnTo>
                <a:lnTo>
                  <a:pt x="0" y="0"/>
                </a:lnTo>
                <a:lnTo>
                  <a:pt x="0" y="436245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947279" y="5447690"/>
            <a:ext cx="386080" cy="436245"/>
          </a:xfrm>
          <a:custGeom>
            <a:avLst/>
            <a:gdLst/>
            <a:ahLst/>
            <a:cxnLst/>
            <a:rect l="l" t="t" r="r" b="b"/>
            <a:pathLst>
              <a:path w="386079" h="436245">
                <a:moveTo>
                  <a:pt x="0" y="436245"/>
                </a:moveTo>
                <a:lnTo>
                  <a:pt x="385889" y="436245"/>
                </a:lnTo>
                <a:lnTo>
                  <a:pt x="385889" y="0"/>
                </a:lnTo>
                <a:lnTo>
                  <a:pt x="0" y="0"/>
                </a:lnTo>
                <a:lnTo>
                  <a:pt x="0" y="436245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333105" y="5447690"/>
            <a:ext cx="386080" cy="436245"/>
          </a:xfrm>
          <a:custGeom>
            <a:avLst/>
            <a:gdLst/>
            <a:ahLst/>
            <a:cxnLst/>
            <a:rect l="l" t="t" r="r" b="b"/>
            <a:pathLst>
              <a:path w="386079" h="436245">
                <a:moveTo>
                  <a:pt x="0" y="436245"/>
                </a:moveTo>
                <a:lnTo>
                  <a:pt x="385889" y="436245"/>
                </a:lnTo>
                <a:lnTo>
                  <a:pt x="385889" y="0"/>
                </a:lnTo>
                <a:lnTo>
                  <a:pt x="0" y="0"/>
                </a:lnTo>
                <a:lnTo>
                  <a:pt x="0" y="436245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719057" y="5447690"/>
            <a:ext cx="386080" cy="436245"/>
          </a:xfrm>
          <a:custGeom>
            <a:avLst/>
            <a:gdLst/>
            <a:ahLst/>
            <a:cxnLst/>
            <a:rect l="l" t="t" r="r" b="b"/>
            <a:pathLst>
              <a:path w="386079" h="436245">
                <a:moveTo>
                  <a:pt x="0" y="436245"/>
                </a:moveTo>
                <a:lnTo>
                  <a:pt x="385889" y="436245"/>
                </a:lnTo>
                <a:lnTo>
                  <a:pt x="385889" y="0"/>
                </a:lnTo>
                <a:lnTo>
                  <a:pt x="0" y="0"/>
                </a:lnTo>
                <a:lnTo>
                  <a:pt x="0" y="436245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9104883" y="5447690"/>
            <a:ext cx="386080" cy="436245"/>
          </a:xfrm>
          <a:custGeom>
            <a:avLst/>
            <a:gdLst/>
            <a:ahLst/>
            <a:cxnLst/>
            <a:rect l="l" t="t" r="r" b="b"/>
            <a:pathLst>
              <a:path w="386079" h="436245">
                <a:moveTo>
                  <a:pt x="0" y="436245"/>
                </a:moveTo>
                <a:lnTo>
                  <a:pt x="385889" y="436245"/>
                </a:lnTo>
                <a:lnTo>
                  <a:pt x="385889" y="0"/>
                </a:lnTo>
                <a:lnTo>
                  <a:pt x="0" y="0"/>
                </a:lnTo>
                <a:lnTo>
                  <a:pt x="0" y="436245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9490836" y="5447690"/>
            <a:ext cx="386080" cy="436245"/>
          </a:xfrm>
          <a:custGeom>
            <a:avLst/>
            <a:gdLst/>
            <a:ahLst/>
            <a:cxnLst/>
            <a:rect l="l" t="t" r="r" b="b"/>
            <a:pathLst>
              <a:path w="386079" h="436245">
                <a:moveTo>
                  <a:pt x="0" y="436245"/>
                </a:moveTo>
                <a:lnTo>
                  <a:pt x="385889" y="436245"/>
                </a:lnTo>
                <a:lnTo>
                  <a:pt x="385889" y="0"/>
                </a:lnTo>
                <a:lnTo>
                  <a:pt x="0" y="0"/>
                </a:lnTo>
                <a:lnTo>
                  <a:pt x="0" y="436245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876663" y="5447690"/>
            <a:ext cx="386080" cy="436245"/>
          </a:xfrm>
          <a:custGeom>
            <a:avLst/>
            <a:gdLst/>
            <a:ahLst/>
            <a:cxnLst/>
            <a:rect l="l" t="t" r="r" b="b"/>
            <a:pathLst>
              <a:path w="386079" h="436245">
                <a:moveTo>
                  <a:pt x="0" y="436245"/>
                </a:moveTo>
                <a:lnTo>
                  <a:pt x="385889" y="436245"/>
                </a:lnTo>
                <a:lnTo>
                  <a:pt x="385889" y="0"/>
                </a:lnTo>
                <a:lnTo>
                  <a:pt x="0" y="0"/>
                </a:lnTo>
                <a:lnTo>
                  <a:pt x="0" y="436245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0262616" y="5447690"/>
            <a:ext cx="386080" cy="436245"/>
          </a:xfrm>
          <a:custGeom>
            <a:avLst/>
            <a:gdLst/>
            <a:ahLst/>
            <a:cxnLst/>
            <a:rect l="l" t="t" r="r" b="b"/>
            <a:pathLst>
              <a:path w="386079" h="436245">
                <a:moveTo>
                  <a:pt x="0" y="436245"/>
                </a:moveTo>
                <a:lnTo>
                  <a:pt x="385889" y="436245"/>
                </a:lnTo>
                <a:lnTo>
                  <a:pt x="385889" y="0"/>
                </a:lnTo>
                <a:lnTo>
                  <a:pt x="0" y="0"/>
                </a:lnTo>
                <a:lnTo>
                  <a:pt x="0" y="436245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0648442" y="5447690"/>
            <a:ext cx="386080" cy="436245"/>
          </a:xfrm>
          <a:custGeom>
            <a:avLst/>
            <a:gdLst/>
            <a:ahLst/>
            <a:cxnLst/>
            <a:rect l="l" t="t" r="r" b="b"/>
            <a:pathLst>
              <a:path w="386079" h="436245">
                <a:moveTo>
                  <a:pt x="0" y="436245"/>
                </a:moveTo>
                <a:lnTo>
                  <a:pt x="385889" y="436245"/>
                </a:lnTo>
                <a:lnTo>
                  <a:pt x="385889" y="0"/>
                </a:lnTo>
                <a:lnTo>
                  <a:pt x="0" y="0"/>
                </a:lnTo>
                <a:lnTo>
                  <a:pt x="0" y="436245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1034394" y="5447690"/>
            <a:ext cx="386080" cy="436245"/>
          </a:xfrm>
          <a:custGeom>
            <a:avLst/>
            <a:gdLst/>
            <a:ahLst/>
            <a:cxnLst/>
            <a:rect l="l" t="t" r="r" b="b"/>
            <a:pathLst>
              <a:path w="386079" h="436245">
                <a:moveTo>
                  <a:pt x="0" y="436245"/>
                </a:moveTo>
                <a:lnTo>
                  <a:pt x="385889" y="436245"/>
                </a:lnTo>
                <a:lnTo>
                  <a:pt x="385889" y="0"/>
                </a:lnTo>
                <a:lnTo>
                  <a:pt x="0" y="0"/>
                </a:lnTo>
                <a:lnTo>
                  <a:pt x="0" y="436245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420220" y="5447690"/>
            <a:ext cx="386080" cy="436245"/>
          </a:xfrm>
          <a:custGeom>
            <a:avLst/>
            <a:gdLst/>
            <a:ahLst/>
            <a:cxnLst/>
            <a:rect l="l" t="t" r="r" b="b"/>
            <a:pathLst>
              <a:path w="386079" h="436245">
                <a:moveTo>
                  <a:pt x="0" y="436245"/>
                </a:moveTo>
                <a:lnTo>
                  <a:pt x="385889" y="436245"/>
                </a:lnTo>
                <a:lnTo>
                  <a:pt x="385889" y="0"/>
                </a:lnTo>
                <a:lnTo>
                  <a:pt x="0" y="0"/>
                </a:lnTo>
                <a:lnTo>
                  <a:pt x="0" y="436245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806173" y="5447690"/>
            <a:ext cx="386080" cy="436245"/>
          </a:xfrm>
          <a:custGeom>
            <a:avLst/>
            <a:gdLst/>
            <a:ahLst/>
            <a:cxnLst/>
            <a:rect l="l" t="t" r="r" b="b"/>
            <a:pathLst>
              <a:path w="386079" h="436245">
                <a:moveTo>
                  <a:pt x="0" y="436245"/>
                </a:moveTo>
                <a:lnTo>
                  <a:pt x="385889" y="436245"/>
                </a:lnTo>
                <a:lnTo>
                  <a:pt x="385889" y="0"/>
                </a:lnTo>
                <a:lnTo>
                  <a:pt x="0" y="0"/>
                </a:lnTo>
                <a:lnTo>
                  <a:pt x="0" y="436245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860163" y="1094994"/>
            <a:ext cx="0" cy="421005"/>
          </a:xfrm>
          <a:custGeom>
            <a:avLst/>
            <a:gdLst/>
            <a:ahLst/>
            <a:cxnLst/>
            <a:rect l="l" t="t" r="r" b="b"/>
            <a:pathLst>
              <a:path h="421005">
                <a:moveTo>
                  <a:pt x="0" y="0"/>
                </a:moveTo>
                <a:lnTo>
                  <a:pt x="0" y="42049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860163" y="1553591"/>
            <a:ext cx="0" cy="4337050"/>
          </a:xfrm>
          <a:custGeom>
            <a:avLst/>
            <a:gdLst/>
            <a:ahLst/>
            <a:cxnLst/>
            <a:rect l="l" t="t" r="r" b="b"/>
            <a:pathLst>
              <a:path h="4337050">
                <a:moveTo>
                  <a:pt x="0" y="0"/>
                </a:moveTo>
                <a:lnTo>
                  <a:pt x="0" y="433669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245989" y="1553591"/>
            <a:ext cx="0" cy="4337050"/>
          </a:xfrm>
          <a:custGeom>
            <a:avLst/>
            <a:gdLst/>
            <a:ahLst/>
            <a:cxnLst/>
            <a:rect l="l" t="t" r="r" b="b"/>
            <a:pathLst>
              <a:path h="4337050">
                <a:moveTo>
                  <a:pt x="0" y="0"/>
                </a:moveTo>
                <a:lnTo>
                  <a:pt x="0" y="433669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631941" y="1094994"/>
            <a:ext cx="0" cy="421005"/>
          </a:xfrm>
          <a:custGeom>
            <a:avLst/>
            <a:gdLst/>
            <a:ahLst/>
            <a:cxnLst/>
            <a:rect l="l" t="t" r="r" b="b"/>
            <a:pathLst>
              <a:path h="421005">
                <a:moveTo>
                  <a:pt x="0" y="0"/>
                </a:moveTo>
                <a:lnTo>
                  <a:pt x="0" y="42049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631941" y="1553591"/>
            <a:ext cx="0" cy="4337050"/>
          </a:xfrm>
          <a:custGeom>
            <a:avLst/>
            <a:gdLst/>
            <a:ahLst/>
            <a:cxnLst/>
            <a:rect l="l" t="t" r="r" b="b"/>
            <a:pathLst>
              <a:path h="4337050">
                <a:moveTo>
                  <a:pt x="0" y="0"/>
                </a:moveTo>
                <a:lnTo>
                  <a:pt x="0" y="433669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017767" y="1553591"/>
            <a:ext cx="0" cy="4337050"/>
          </a:xfrm>
          <a:custGeom>
            <a:avLst/>
            <a:gdLst/>
            <a:ahLst/>
            <a:cxnLst/>
            <a:rect l="l" t="t" r="r" b="b"/>
            <a:pathLst>
              <a:path h="4337050">
                <a:moveTo>
                  <a:pt x="0" y="0"/>
                </a:moveTo>
                <a:lnTo>
                  <a:pt x="0" y="433669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403721" y="1094994"/>
            <a:ext cx="0" cy="421005"/>
          </a:xfrm>
          <a:custGeom>
            <a:avLst/>
            <a:gdLst/>
            <a:ahLst/>
            <a:cxnLst/>
            <a:rect l="l" t="t" r="r" b="b"/>
            <a:pathLst>
              <a:path h="421005">
                <a:moveTo>
                  <a:pt x="0" y="0"/>
                </a:moveTo>
                <a:lnTo>
                  <a:pt x="0" y="42049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403721" y="1553591"/>
            <a:ext cx="0" cy="4337050"/>
          </a:xfrm>
          <a:custGeom>
            <a:avLst/>
            <a:gdLst/>
            <a:ahLst/>
            <a:cxnLst/>
            <a:rect l="l" t="t" r="r" b="b"/>
            <a:pathLst>
              <a:path h="4337050">
                <a:moveTo>
                  <a:pt x="0" y="0"/>
                </a:moveTo>
                <a:lnTo>
                  <a:pt x="0" y="433669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789546" y="1553591"/>
            <a:ext cx="0" cy="4337050"/>
          </a:xfrm>
          <a:custGeom>
            <a:avLst/>
            <a:gdLst/>
            <a:ahLst/>
            <a:cxnLst/>
            <a:rect l="l" t="t" r="r" b="b"/>
            <a:pathLst>
              <a:path h="4337050">
                <a:moveTo>
                  <a:pt x="0" y="0"/>
                </a:moveTo>
                <a:lnTo>
                  <a:pt x="0" y="433669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175500" y="1553591"/>
            <a:ext cx="0" cy="4337050"/>
          </a:xfrm>
          <a:custGeom>
            <a:avLst/>
            <a:gdLst/>
            <a:ahLst/>
            <a:cxnLst/>
            <a:rect l="l" t="t" r="r" b="b"/>
            <a:pathLst>
              <a:path h="4337050">
                <a:moveTo>
                  <a:pt x="0" y="0"/>
                </a:moveTo>
                <a:lnTo>
                  <a:pt x="0" y="433669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561326" y="1553591"/>
            <a:ext cx="0" cy="4337050"/>
          </a:xfrm>
          <a:custGeom>
            <a:avLst/>
            <a:gdLst/>
            <a:ahLst/>
            <a:cxnLst/>
            <a:rect l="l" t="t" r="r" b="b"/>
            <a:pathLst>
              <a:path h="4337050">
                <a:moveTo>
                  <a:pt x="0" y="0"/>
                </a:moveTo>
                <a:lnTo>
                  <a:pt x="0" y="433669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947279" y="1553591"/>
            <a:ext cx="0" cy="4337050"/>
          </a:xfrm>
          <a:custGeom>
            <a:avLst/>
            <a:gdLst/>
            <a:ahLst/>
            <a:cxnLst/>
            <a:rect l="l" t="t" r="r" b="b"/>
            <a:pathLst>
              <a:path h="4337050">
                <a:moveTo>
                  <a:pt x="0" y="0"/>
                </a:moveTo>
                <a:lnTo>
                  <a:pt x="0" y="433669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333105" y="1094994"/>
            <a:ext cx="0" cy="421005"/>
          </a:xfrm>
          <a:custGeom>
            <a:avLst/>
            <a:gdLst/>
            <a:ahLst/>
            <a:cxnLst/>
            <a:rect l="l" t="t" r="r" b="b"/>
            <a:pathLst>
              <a:path h="421005">
                <a:moveTo>
                  <a:pt x="0" y="0"/>
                </a:moveTo>
                <a:lnTo>
                  <a:pt x="0" y="42049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333105" y="1553591"/>
            <a:ext cx="0" cy="4337050"/>
          </a:xfrm>
          <a:custGeom>
            <a:avLst/>
            <a:gdLst/>
            <a:ahLst/>
            <a:cxnLst/>
            <a:rect l="l" t="t" r="r" b="b"/>
            <a:pathLst>
              <a:path h="4337050">
                <a:moveTo>
                  <a:pt x="0" y="0"/>
                </a:moveTo>
                <a:lnTo>
                  <a:pt x="0" y="433669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719057" y="1553591"/>
            <a:ext cx="0" cy="4337050"/>
          </a:xfrm>
          <a:custGeom>
            <a:avLst/>
            <a:gdLst/>
            <a:ahLst/>
            <a:cxnLst/>
            <a:rect l="l" t="t" r="r" b="b"/>
            <a:pathLst>
              <a:path h="4337050">
                <a:moveTo>
                  <a:pt x="0" y="0"/>
                </a:moveTo>
                <a:lnTo>
                  <a:pt x="0" y="433669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104883" y="1553591"/>
            <a:ext cx="0" cy="4337050"/>
          </a:xfrm>
          <a:custGeom>
            <a:avLst/>
            <a:gdLst/>
            <a:ahLst/>
            <a:cxnLst/>
            <a:rect l="l" t="t" r="r" b="b"/>
            <a:pathLst>
              <a:path h="4337050">
                <a:moveTo>
                  <a:pt x="0" y="0"/>
                </a:moveTo>
                <a:lnTo>
                  <a:pt x="0" y="433669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9490836" y="1553591"/>
            <a:ext cx="0" cy="4337050"/>
          </a:xfrm>
          <a:custGeom>
            <a:avLst/>
            <a:gdLst/>
            <a:ahLst/>
            <a:cxnLst/>
            <a:rect l="l" t="t" r="r" b="b"/>
            <a:pathLst>
              <a:path h="4337050">
                <a:moveTo>
                  <a:pt x="0" y="0"/>
                </a:moveTo>
                <a:lnTo>
                  <a:pt x="0" y="433669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9876663" y="1553591"/>
            <a:ext cx="0" cy="4337050"/>
          </a:xfrm>
          <a:custGeom>
            <a:avLst/>
            <a:gdLst/>
            <a:ahLst/>
            <a:cxnLst/>
            <a:rect l="l" t="t" r="r" b="b"/>
            <a:pathLst>
              <a:path h="4337050">
                <a:moveTo>
                  <a:pt x="0" y="0"/>
                </a:moveTo>
                <a:lnTo>
                  <a:pt x="0" y="433669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0262616" y="1553591"/>
            <a:ext cx="0" cy="4337050"/>
          </a:xfrm>
          <a:custGeom>
            <a:avLst/>
            <a:gdLst/>
            <a:ahLst/>
            <a:cxnLst/>
            <a:rect l="l" t="t" r="r" b="b"/>
            <a:pathLst>
              <a:path h="4337050">
                <a:moveTo>
                  <a:pt x="0" y="0"/>
                </a:moveTo>
                <a:lnTo>
                  <a:pt x="0" y="433669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0648442" y="1094994"/>
            <a:ext cx="0" cy="421005"/>
          </a:xfrm>
          <a:custGeom>
            <a:avLst/>
            <a:gdLst/>
            <a:ahLst/>
            <a:cxnLst/>
            <a:rect l="l" t="t" r="r" b="b"/>
            <a:pathLst>
              <a:path h="421005">
                <a:moveTo>
                  <a:pt x="0" y="0"/>
                </a:moveTo>
                <a:lnTo>
                  <a:pt x="0" y="42049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0648442" y="1553591"/>
            <a:ext cx="0" cy="4337050"/>
          </a:xfrm>
          <a:custGeom>
            <a:avLst/>
            <a:gdLst/>
            <a:ahLst/>
            <a:cxnLst/>
            <a:rect l="l" t="t" r="r" b="b"/>
            <a:pathLst>
              <a:path h="4337050">
                <a:moveTo>
                  <a:pt x="0" y="0"/>
                </a:moveTo>
                <a:lnTo>
                  <a:pt x="0" y="433669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1034394" y="1553591"/>
            <a:ext cx="0" cy="4337050"/>
          </a:xfrm>
          <a:custGeom>
            <a:avLst/>
            <a:gdLst/>
            <a:ahLst/>
            <a:cxnLst/>
            <a:rect l="l" t="t" r="r" b="b"/>
            <a:pathLst>
              <a:path h="4337050">
                <a:moveTo>
                  <a:pt x="0" y="0"/>
                </a:moveTo>
                <a:lnTo>
                  <a:pt x="0" y="433669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1420220" y="1553591"/>
            <a:ext cx="0" cy="4337050"/>
          </a:xfrm>
          <a:custGeom>
            <a:avLst/>
            <a:gdLst/>
            <a:ahLst/>
            <a:cxnLst/>
            <a:rect l="l" t="t" r="r" b="b"/>
            <a:pathLst>
              <a:path h="4337050">
                <a:moveTo>
                  <a:pt x="0" y="0"/>
                </a:moveTo>
                <a:lnTo>
                  <a:pt x="0" y="433669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1806173" y="1553591"/>
            <a:ext cx="0" cy="4337050"/>
          </a:xfrm>
          <a:custGeom>
            <a:avLst/>
            <a:gdLst/>
            <a:ahLst/>
            <a:cxnLst/>
            <a:rect l="l" t="t" r="r" b="b"/>
            <a:pathLst>
              <a:path h="4337050">
                <a:moveTo>
                  <a:pt x="0" y="0"/>
                </a:moveTo>
                <a:lnTo>
                  <a:pt x="0" y="433669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548253" y="2635885"/>
            <a:ext cx="8644255" cy="0"/>
          </a:xfrm>
          <a:custGeom>
            <a:avLst/>
            <a:gdLst/>
            <a:ahLst/>
            <a:cxnLst/>
            <a:rect l="l" t="t" r="r" b="b"/>
            <a:pathLst>
              <a:path w="8644255">
                <a:moveTo>
                  <a:pt x="0" y="0"/>
                </a:moveTo>
                <a:lnTo>
                  <a:pt x="864374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548253" y="3285490"/>
            <a:ext cx="8644255" cy="0"/>
          </a:xfrm>
          <a:custGeom>
            <a:avLst/>
            <a:gdLst/>
            <a:ahLst/>
            <a:cxnLst/>
            <a:rect l="l" t="t" r="r" b="b"/>
            <a:pathLst>
              <a:path w="8644255">
                <a:moveTo>
                  <a:pt x="0" y="0"/>
                </a:moveTo>
                <a:lnTo>
                  <a:pt x="864374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548253" y="4361815"/>
            <a:ext cx="8644255" cy="0"/>
          </a:xfrm>
          <a:custGeom>
            <a:avLst/>
            <a:gdLst/>
            <a:ahLst/>
            <a:cxnLst/>
            <a:rect l="l" t="t" r="r" b="b"/>
            <a:pathLst>
              <a:path w="8644255">
                <a:moveTo>
                  <a:pt x="0" y="0"/>
                </a:moveTo>
                <a:lnTo>
                  <a:pt x="864374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548253" y="4798059"/>
            <a:ext cx="8644255" cy="0"/>
          </a:xfrm>
          <a:custGeom>
            <a:avLst/>
            <a:gdLst/>
            <a:ahLst/>
            <a:cxnLst/>
            <a:rect l="l" t="t" r="r" b="b"/>
            <a:pathLst>
              <a:path w="8644255">
                <a:moveTo>
                  <a:pt x="0" y="0"/>
                </a:moveTo>
                <a:lnTo>
                  <a:pt x="864374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548253" y="5447665"/>
            <a:ext cx="8644255" cy="0"/>
          </a:xfrm>
          <a:custGeom>
            <a:avLst/>
            <a:gdLst/>
            <a:ahLst/>
            <a:cxnLst/>
            <a:rect l="l" t="t" r="r" b="b"/>
            <a:pathLst>
              <a:path w="8644255">
                <a:moveTo>
                  <a:pt x="0" y="0"/>
                </a:moveTo>
                <a:lnTo>
                  <a:pt x="864374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554603" y="1094994"/>
            <a:ext cx="0" cy="4795520"/>
          </a:xfrm>
          <a:custGeom>
            <a:avLst/>
            <a:gdLst/>
            <a:ahLst/>
            <a:cxnLst/>
            <a:rect l="l" t="t" r="r" b="b"/>
            <a:pathLst>
              <a:path h="4795520">
                <a:moveTo>
                  <a:pt x="0" y="0"/>
                </a:moveTo>
                <a:lnTo>
                  <a:pt x="0" y="479529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2192000" y="1094994"/>
            <a:ext cx="0" cy="4795520"/>
          </a:xfrm>
          <a:custGeom>
            <a:avLst/>
            <a:gdLst/>
            <a:ahLst/>
            <a:cxnLst/>
            <a:rect l="l" t="t" r="r" b="b"/>
            <a:pathLst>
              <a:path h="4795520">
                <a:moveTo>
                  <a:pt x="0" y="0"/>
                </a:moveTo>
                <a:lnTo>
                  <a:pt x="0" y="479529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548253" y="1101344"/>
            <a:ext cx="8644255" cy="0"/>
          </a:xfrm>
          <a:custGeom>
            <a:avLst/>
            <a:gdLst/>
            <a:ahLst/>
            <a:cxnLst/>
            <a:rect l="l" t="t" r="r" b="b"/>
            <a:pathLst>
              <a:path w="8644255">
                <a:moveTo>
                  <a:pt x="0" y="0"/>
                </a:moveTo>
                <a:lnTo>
                  <a:pt x="864374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 txBox="1"/>
          <p:nvPr/>
        </p:nvSpPr>
        <p:spPr>
          <a:xfrm>
            <a:off x="4985384" y="1085596"/>
            <a:ext cx="5194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192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Por  c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uda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2918460" y="6412229"/>
            <a:ext cx="804354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5" dirty="0">
                <a:solidFill>
                  <a:srgbClr val="FFFFFF"/>
                </a:solidFill>
                <a:latin typeface="Calibri"/>
                <a:cs typeface="Calibri"/>
              </a:rPr>
              <a:t>P.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¿Cuándo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usó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por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última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vez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los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siguientes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medios,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ya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sea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su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casa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 en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otro</a:t>
            </a:r>
            <a:r>
              <a:rPr sz="1800" spc="3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lugar?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5749544" y="1085596"/>
            <a:ext cx="5378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9539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Por  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7024116" y="1192148"/>
            <a:ext cx="6870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14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edad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8646414" y="1192148"/>
            <a:ext cx="16865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Por nivel 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educación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10799444" y="1192148"/>
            <a:ext cx="12452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Por nivel 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vida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4969128" y="1855187"/>
            <a:ext cx="203200" cy="4692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Paz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5354954" y="1846728"/>
            <a:ext cx="203200" cy="487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Alto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5741034" y="1864986"/>
            <a:ext cx="203200" cy="4489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spc="-7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ón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6127115" y="1855815"/>
            <a:ext cx="203200" cy="4654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jer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6512941" y="1695936"/>
            <a:ext cx="203200" cy="7880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De 18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24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6899020" y="1695936"/>
            <a:ext cx="203200" cy="7880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De 25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34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7284481" y="1695643"/>
            <a:ext cx="203835" cy="7886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De 35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44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7670800" y="1695936"/>
            <a:ext cx="203200" cy="7880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De 45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54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8056880" y="1533053"/>
            <a:ext cx="203200" cy="11163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De 55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adelante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8442705" y="1662153"/>
            <a:ext cx="203200" cy="8528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asistió…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8828785" y="1773587"/>
            <a:ext cx="203200" cy="6343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im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9214866" y="1533823"/>
            <a:ext cx="3011805" cy="11131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54940">
              <a:lnSpc>
                <a:spcPts val="1430"/>
              </a:lnSpc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Secundaria</a:t>
            </a:r>
            <a:endParaRPr sz="1400">
              <a:latin typeface="Calibri"/>
              <a:cs typeface="Calibri"/>
            </a:endParaRPr>
          </a:p>
          <a:p>
            <a:pPr marL="256540" marR="245110" indent="-4445" algn="ctr">
              <a:lnSpc>
                <a:spcPct val="100000"/>
              </a:lnSpc>
              <a:spcBef>
                <a:spcPts val="515"/>
              </a:spcBef>
            </a:pP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Técnico 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upe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ior</a:t>
            </a:r>
            <a:endParaRPr sz="14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520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Universidad</a:t>
            </a:r>
            <a:endParaRPr sz="14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  <a:spcBef>
                <a:spcPts val="520"/>
              </a:spcBef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Post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grado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520"/>
              </a:lnSpc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maestría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520"/>
              </a:lnSpc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…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óm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od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4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20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…cubrir</a:t>
            </a:r>
            <a:r>
              <a:rPr sz="1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gastos</a:t>
            </a:r>
            <a:endParaRPr sz="1400">
              <a:latin typeface="Calibri"/>
              <a:cs typeface="Calibri"/>
            </a:endParaRPr>
          </a:p>
          <a:p>
            <a:pPr marL="218440" marR="211454" indent="1905" algn="ctr">
              <a:lnSpc>
                <a:spcPct val="100000"/>
              </a:lnSpc>
              <a:spcBef>
                <a:spcPts val="52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…con 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icul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36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…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mucha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dificultad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3552190" y="2615628"/>
            <a:ext cx="129222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informarse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los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asuntos  de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actualidad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4868290" y="2837179"/>
            <a:ext cx="30835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67%</a:t>
            </a:r>
            <a:r>
              <a:rPr sz="1400" spc="-1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58%</a:t>
            </a:r>
            <a:r>
              <a:rPr sz="1400" spc="-15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29%</a:t>
            </a:r>
            <a:r>
              <a:rPr sz="1400" spc="-15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33%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11%</a:t>
            </a:r>
            <a:r>
              <a:rPr sz="1400" spc="-15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17%</a:t>
            </a:r>
            <a:r>
              <a:rPr sz="1400" spc="-15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16%</a:t>
            </a:r>
            <a:r>
              <a:rPr sz="1400" spc="-1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15%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8054975" y="2837179"/>
            <a:ext cx="22129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8145" algn="l"/>
                <a:tab pos="784225" algn="l"/>
              </a:tabLst>
            </a:pPr>
            <a:r>
              <a:rPr sz="1400" spc="-5" dirty="0">
                <a:latin typeface="Arial"/>
                <a:cs typeface="Arial"/>
              </a:rPr>
              <a:t>4%	1%	5%</a:t>
            </a:r>
            <a:r>
              <a:rPr sz="1400" spc="-17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22%</a:t>
            </a:r>
            <a:r>
              <a:rPr sz="1400" spc="-1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13%</a:t>
            </a:r>
            <a:r>
              <a:rPr sz="1400" spc="-17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18%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10370819" y="2837179"/>
            <a:ext cx="18268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8145" algn="l"/>
              </a:tabLst>
            </a:pPr>
            <a:r>
              <a:rPr sz="1400" spc="-5" dirty="0">
                <a:latin typeface="Arial"/>
                <a:cs typeface="Arial"/>
              </a:rPr>
              <a:t>4%	6%</a:t>
            </a:r>
            <a:r>
              <a:rPr sz="1400" spc="-17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13%</a:t>
            </a:r>
            <a:r>
              <a:rPr sz="1400" spc="-17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26%</a:t>
            </a:r>
            <a:r>
              <a:rPr sz="1400" spc="-1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18%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3552190" y="3265804"/>
            <a:ext cx="1292225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informarse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sobre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licitaciones y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oportunidades  laborales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4868290" y="3700398"/>
            <a:ext cx="7677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13%</a:t>
            </a:r>
            <a:r>
              <a:rPr sz="1400" spc="-2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19%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5739129" y="3700398"/>
            <a:ext cx="64585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8145" algn="l"/>
                <a:tab pos="784225" algn="l"/>
                <a:tab pos="1170305" algn="l"/>
                <a:tab pos="1556385" algn="l"/>
                <a:tab pos="1941830" algn="l"/>
                <a:tab pos="2327910" algn="l"/>
                <a:tab pos="2713990" algn="l"/>
                <a:tab pos="3100070" algn="l"/>
                <a:tab pos="3486150" algn="l"/>
                <a:tab pos="3871595" algn="l"/>
                <a:tab pos="4257675" algn="l"/>
                <a:tab pos="4643755" algn="l"/>
                <a:tab pos="5029835" algn="l"/>
                <a:tab pos="5415915" algn="l"/>
                <a:tab pos="5801995" algn="l"/>
                <a:tab pos="6187440" algn="l"/>
              </a:tabLst>
            </a:pPr>
            <a:r>
              <a:rPr sz="1400" spc="-5" dirty="0">
                <a:latin typeface="Arial"/>
                <a:cs typeface="Arial"/>
              </a:rPr>
              <a:t>8%	8%	1%	6%	5%	3%	0%	0%	2%	6%	5%	3%	0%	1%	1%	8%	6%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3552190" y="4342765"/>
            <a:ext cx="10210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Para  en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ene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6" name="object 206"/>
          <p:cNvSpPr txBox="1"/>
          <p:nvPr/>
        </p:nvSpPr>
        <p:spPr>
          <a:xfrm>
            <a:off x="5739129" y="4457065"/>
            <a:ext cx="64585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8145" algn="l"/>
                <a:tab pos="784225" algn="l"/>
                <a:tab pos="1170305" algn="l"/>
                <a:tab pos="1556385" algn="l"/>
                <a:tab pos="1941830" algn="l"/>
                <a:tab pos="2327910" algn="l"/>
                <a:tab pos="2713990" algn="l"/>
                <a:tab pos="3100070" algn="l"/>
                <a:tab pos="3486150" algn="l"/>
                <a:tab pos="3871595" algn="l"/>
                <a:tab pos="4257675" algn="l"/>
                <a:tab pos="4643755" algn="l"/>
                <a:tab pos="5029835" algn="l"/>
                <a:tab pos="5415915" algn="l"/>
                <a:tab pos="5801995" algn="l"/>
                <a:tab pos="6187440" algn="l"/>
              </a:tabLst>
            </a:pPr>
            <a:r>
              <a:rPr sz="1400" spc="-5" dirty="0">
                <a:latin typeface="Arial"/>
                <a:cs typeface="Arial"/>
              </a:rPr>
              <a:t>7%	7%	5%	3%	3%	2%	1%	0%	1%	6%	4%	2%	1%	1%	2%	7%	5%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3552190" y="4779009"/>
            <a:ext cx="127190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Para enterarse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 la</a:t>
            </a:r>
            <a:r>
              <a:rPr sz="1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actualidad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deportiva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5739129" y="4999672"/>
            <a:ext cx="64585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8145" algn="l"/>
                <a:tab pos="784225" algn="l"/>
                <a:tab pos="1170305" algn="l"/>
                <a:tab pos="1556385" algn="l"/>
                <a:tab pos="1941830" algn="l"/>
                <a:tab pos="2327910" algn="l"/>
                <a:tab pos="2713990" algn="l"/>
                <a:tab pos="3100070" algn="l"/>
                <a:tab pos="3486150" algn="l"/>
                <a:tab pos="3871595" algn="l"/>
                <a:tab pos="4257675" algn="l"/>
                <a:tab pos="4643755" algn="l"/>
                <a:tab pos="5029835" algn="l"/>
                <a:tab pos="5415915" algn="l"/>
                <a:tab pos="5801995" algn="l"/>
                <a:tab pos="6187440" algn="l"/>
              </a:tabLst>
            </a:pPr>
            <a:r>
              <a:rPr sz="1400" dirty="0">
                <a:latin typeface="Arial"/>
                <a:cs typeface="Arial"/>
              </a:rPr>
              <a:t>3%	2%	1%	2%	1%	1%	0%	0%	1%	2%	1%	1%	0%	0%	1%	3%	1%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3552190" y="5428932"/>
            <a:ext cx="12084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Por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motivos</a:t>
            </a:r>
            <a:r>
              <a:rPr sz="1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de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educación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0" name="object 210"/>
          <p:cNvSpPr txBox="1"/>
          <p:nvPr/>
        </p:nvSpPr>
        <p:spPr>
          <a:xfrm>
            <a:off x="4868290" y="4457065"/>
            <a:ext cx="768350" cy="1325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13%</a:t>
            </a:r>
            <a:r>
              <a:rPr sz="1400" spc="-2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14%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99060" algn="ctr">
              <a:lnSpc>
                <a:spcPct val="100000"/>
              </a:lnSpc>
              <a:spcBef>
                <a:spcPts val="869"/>
              </a:spcBef>
              <a:tabLst>
                <a:tab pos="484505" algn="l"/>
              </a:tabLst>
            </a:pPr>
            <a:r>
              <a:rPr sz="1400" dirty="0">
                <a:latin typeface="Arial"/>
                <a:cs typeface="Arial"/>
              </a:rPr>
              <a:t>5%	5%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98425" algn="ctr">
              <a:lnSpc>
                <a:spcPct val="100000"/>
              </a:lnSpc>
              <a:spcBef>
                <a:spcPts val="869"/>
              </a:spcBef>
              <a:tabLst>
                <a:tab pos="484505" algn="l"/>
              </a:tabLst>
            </a:pPr>
            <a:r>
              <a:rPr sz="1400" spc="-5" dirty="0">
                <a:latin typeface="Arial"/>
                <a:cs typeface="Arial"/>
              </a:rPr>
              <a:t>2%	5%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1" name="object 211"/>
          <p:cNvSpPr txBox="1"/>
          <p:nvPr/>
        </p:nvSpPr>
        <p:spPr>
          <a:xfrm>
            <a:off x="5739129" y="5543232"/>
            <a:ext cx="64585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8145" algn="l"/>
                <a:tab pos="784225" algn="l"/>
                <a:tab pos="1170305" algn="l"/>
                <a:tab pos="1556385" algn="l"/>
                <a:tab pos="1941830" algn="l"/>
                <a:tab pos="2327910" algn="l"/>
                <a:tab pos="2713990" algn="l"/>
                <a:tab pos="3100070" algn="l"/>
                <a:tab pos="3486150" algn="l"/>
                <a:tab pos="3871595" algn="l"/>
                <a:tab pos="4257675" algn="l"/>
                <a:tab pos="4643755" algn="l"/>
                <a:tab pos="5029835" algn="l"/>
                <a:tab pos="5415915" algn="l"/>
                <a:tab pos="5801995" algn="l"/>
                <a:tab pos="6187440" algn="l"/>
              </a:tabLst>
            </a:pPr>
            <a:r>
              <a:rPr sz="1400" spc="-5" dirty="0">
                <a:latin typeface="Arial"/>
                <a:cs typeface="Arial"/>
              </a:rPr>
              <a:t>2%	2%	2%	0%	1%	1%	0%	0%	0%	2%	1%	1%	0%	0%	0%	2%	1%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" y="744219"/>
            <a:ext cx="12190730" cy="12700"/>
          </a:xfrm>
          <a:custGeom>
            <a:avLst/>
            <a:gdLst/>
            <a:ahLst/>
            <a:cxnLst/>
            <a:rect l="l" t="t" r="r" b="b"/>
            <a:pathLst>
              <a:path w="12190730" h="12700">
                <a:moveTo>
                  <a:pt x="0" y="12700"/>
                </a:moveTo>
                <a:lnTo>
                  <a:pt x="12190730" y="12700"/>
                </a:lnTo>
                <a:lnTo>
                  <a:pt x="121907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0" y="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70">
                <a:moveTo>
                  <a:pt x="0" y="0"/>
                </a:moveTo>
                <a:lnTo>
                  <a:pt x="0" y="750570"/>
                </a:lnTo>
              </a:path>
            </a:pathLst>
          </a:custGeom>
          <a:ln w="12700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82369" y="29273"/>
            <a:ext cx="85178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0" dirty="0">
                <a:latin typeface="Calibri"/>
                <a:cs typeface="Calibri"/>
              </a:rPr>
              <a:t>Uso </a:t>
            </a:r>
            <a:r>
              <a:rPr sz="3600" b="0" spc="-5" dirty="0">
                <a:latin typeface="Calibri"/>
                <a:cs typeface="Calibri"/>
              </a:rPr>
              <a:t>determinado de </a:t>
            </a:r>
            <a:r>
              <a:rPr sz="3600" b="0" dirty="0">
                <a:latin typeface="Calibri"/>
                <a:cs typeface="Calibri"/>
              </a:rPr>
              <a:t>medios </a:t>
            </a:r>
            <a:r>
              <a:rPr sz="3600" b="0" spc="-5" dirty="0">
                <a:latin typeface="Calibri"/>
                <a:cs typeface="Calibri"/>
              </a:rPr>
              <a:t>de</a:t>
            </a:r>
            <a:r>
              <a:rPr sz="3600" b="0" spc="-85" dirty="0">
                <a:latin typeface="Calibri"/>
                <a:cs typeface="Calibri"/>
              </a:rPr>
              <a:t> </a:t>
            </a:r>
            <a:r>
              <a:rPr sz="3600" b="0" spc="-15" dirty="0">
                <a:latin typeface="Calibri"/>
                <a:cs typeface="Calibri"/>
              </a:rPr>
              <a:t>comunicación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181089"/>
            <a:ext cx="12192000" cy="676910"/>
          </a:xfrm>
          <a:custGeom>
            <a:avLst/>
            <a:gdLst/>
            <a:ahLst/>
            <a:cxnLst/>
            <a:rect l="l" t="t" r="r" b="b"/>
            <a:pathLst>
              <a:path w="12192000" h="676909">
                <a:moveTo>
                  <a:pt x="12191999" y="0"/>
                </a:moveTo>
                <a:lnTo>
                  <a:pt x="0" y="0"/>
                </a:lnTo>
                <a:lnTo>
                  <a:pt x="0" y="676907"/>
                </a:lnTo>
                <a:lnTo>
                  <a:pt x="12191999" y="676907"/>
                </a:lnTo>
                <a:lnTo>
                  <a:pt x="12191999" y="0"/>
                </a:lnTo>
                <a:close/>
              </a:path>
            </a:pathLst>
          </a:custGeom>
          <a:solidFill>
            <a:srgbClr val="005E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174739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700"/>
                </a:moveTo>
                <a:lnTo>
                  <a:pt x="12191999" y="12700"/>
                </a:lnTo>
                <a:lnTo>
                  <a:pt x="1219199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020" y="5885179"/>
            <a:ext cx="2014220" cy="9728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84953" y="6355079"/>
            <a:ext cx="4720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solidFill>
                  <a:srgbClr val="FFFFFF"/>
                </a:solidFill>
                <a:latin typeface="Calibri"/>
                <a:cs typeface="Calibri"/>
              </a:rPr>
              <a:t>P.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¿Cuál de los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siguientes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medios usa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usted</a:t>
            </a:r>
            <a:r>
              <a:rPr sz="1800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para…?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998200" y="0"/>
            <a:ext cx="1193799" cy="74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950429" y="1361821"/>
          <a:ext cx="10041253" cy="38817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4465"/>
                <a:gridCol w="1434465"/>
                <a:gridCol w="1434465"/>
                <a:gridCol w="1434464"/>
                <a:gridCol w="1434464"/>
                <a:gridCol w="1434465"/>
                <a:gridCol w="1434465"/>
              </a:tblGrid>
              <a:tr h="1228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56540">
                        <a:lnSpc>
                          <a:spcPts val="1900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Informarse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29539" marR="120650" algn="ct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sobre</a:t>
                      </a:r>
                      <a:r>
                        <a:rPr sz="16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asuntos 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actualidad  política y 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económica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Entretenerse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17475" marR="109855" indent="13970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Informarse  sobre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asuntos 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la</a:t>
                      </a:r>
                      <a:r>
                        <a:rPr sz="16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sociedad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76530" marR="167640" indent="2540"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Informarse  sobre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 que 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sucede en</a:t>
                      </a:r>
                      <a:r>
                        <a:rPr sz="16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 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municipio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99390" marR="191135" indent="58419" algn="just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Informarse  sobre</a:t>
                      </a:r>
                      <a:r>
                        <a:rPr sz="16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temas  educativos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200025" marR="190500" indent="3175" algn="ct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Informarse  sobre</a:t>
                      </a:r>
                      <a:r>
                        <a:rPr sz="16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temas 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policiales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4892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Radio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4898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Televisión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3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3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3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3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3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3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4598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Internet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41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46139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Redes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sociales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752728">
                <a:tc>
                  <a:txBody>
                    <a:bodyPr/>
                    <a:lstStyle/>
                    <a:p>
                      <a:pPr marL="393700" marR="202565" indent="-182880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Periódicos</a:t>
                      </a:r>
                      <a:r>
                        <a:rPr sz="16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 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revistas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8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" y="744219"/>
            <a:ext cx="12190730" cy="12700"/>
          </a:xfrm>
          <a:custGeom>
            <a:avLst/>
            <a:gdLst/>
            <a:ahLst/>
            <a:cxnLst/>
            <a:rect l="l" t="t" r="r" b="b"/>
            <a:pathLst>
              <a:path w="12190730" h="12700">
                <a:moveTo>
                  <a:pt x="0" y="12700"/>
                </a:moveTo>
                <a:lnTo>
                  <a:pt x="12190730" y="12700"/>
                </a:lnTo>
                <a:lnTo>
                  <a:pt x="121907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0" y="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70">
                <a:moveTo>
                  <a:pt x="0" y="0"/>
                </a:moveTo>
                <a:lnTo>
                  <a:pt x="0" y="750570"/>
                </a:lnTo>
              </a:path>
            </a:pathLst>
          </a:custGeom>
          <a:ln w="12700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09470" y="29273"/>
            <a:ext cx="66675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30" dirty="0">
                <a:latin typeface="Calibri"/>
                <a:cs typeface="Calibri"/>
              </a:rPr>
              <a:t>Rol </a:t>
            </a:r>
            <a:r>
              <a:rPr sz="3600" b="0" dirty="0">
                <a:latin typeface="Calibri"/>
                <a:cs typeface="Calibri"/>
              </a:rPr>
              <a:t>que </a:t>
            </a:r>
            <a:r>
              <a:rPr sz="3600" b="0" spc="-5" dirty="0">
                <a:latin typeface="Calibri"/>
                <a:cs typeface="Calibri"/>
              </a:rPr>
              <a:t>deberían </a:t>
            </a:r>
            <a:r>
              <a:rPr sz="3600" b="0" spc="-10" dirty="0">
                <a:latin typeface="Calibri"/>
                <a:cs typeface="Calibri"/>
              </a:rPr>
              <a:t>ejercer </a:t>
            </a:r>
            <a:r>
              <a:rPr sz="3600" b="0" dirty="0">
                <a:latin typeface="Calibri"/>
                <a:cs typeface="Calibri"/>
              </a:rPr>
              <a:t>los</a:t>
            </a:r>
            <a:r>
              <a:rPr sz="3600" b="0" spc="-105" dirty="0">
                <a:latin typeface="Calibri"/>
                <a:cs typeface="Calibri"/>
              </a:rPr>
              <a:t> </a:t>
            </a:r>
            <a:r>
              <a:rPr sz="3600" b="0" dirty="0">
                <a:latin typeface="Calibri"/>
                <a:cs typeface="Calibri"/>
              </a:rPr>
              <a:t>medios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181089"/>
            <a:ext cx="12192000" cy="676910"/>
          </a:xfrm>
          <a:custGeom>
            <a:avLst/>
            <a:gdLst/>
            <a:ahLst/>
            <a:cxnLst/>
            <a:rect l="l" t="t" r="r" b="b"/>
            <a:pathLst>
              <a:path w="12192000" h="676909">
                <a:moveTo>
                  <a:pt x="12191999" y="0"/>
                </a:moveTo>
                <a:lnTo>
                  <a:pt x="0" y="0"/>
                </a:lnTo>
                <a:lnTo>
                  <a:pt x="0" y="676907"/>
                </a:lnTo>
                <a:lnTo>
                  <a:pt x="12191999" y="676907"/>
                </a:lnTo>
                <a:lnTo>
                  <a:pt x="12191999" y="0"/>
                </a:lnTo>
                <a:close/>
              </a:path>
            </a:pathLst>
          </a:custGeom>
          <a:solidFill>
            <a:srgbClr val="005E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174739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700"/>
                </a:moveTo>
                <a:lnTo>
                  <a:pt x="12191999" y="12700"/>
                </a:lnTo>
                <a:lnTo>
                  <a:pt x="1219199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020" y="5885179"/>
            <a:ext cx="2014220" cy="9728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98200" y="0"/>
            <a:ext cx="1193799" cy="74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51677" y="1642676"/>
            <a:ext cx="1084580" cy="472440"/>
          </a:xfrm>
          <a:custGeom>
            <a:avLst/>
            <a:gdLst/>
            <a:ahLst/>
            <a:cxnLst/>
            <a:rect l="l" t="t" r="r" b="b"/>
            <a:pathLst>
              <a:path w="1084579" h="472439">
                <a:moveTo>
                  <a:pt x="1084579" y="0"/>
                </a:moveTo>
                <a:lnTo>
                  <a:pt x="0" y="0"/>
                </a:lnTo>
                <a:lnTo>
                  <a:pt x="0" y="472439"/>
                </a:lnTo>
                <a:lnTo>
                  <a:pt x="1084579" y="472439"/>
                </a:lnTo>
                <a:lnTo>
                  <a:pt x="108457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38191" y="2333220"/>
            <a:ext cx="495300" cy="472440"/>
          </a:xfrm>
          <a:custGeom>
            <a:avLst/>
            <a:gdLst/>
            <a:ahLst/>
            <a:cxnLst/>
            <a:rect l="l" t="t" r="r" b="b"/>
            <a:pathLst>
              <a:path w="495300" h="472439">
                <a:moveTo>
                  <a:pt x="495300" y="0"/>
                </a:moveTo>
                <a:lnTo>
                  <a:pt x="0" y="0"/>
                </a:lnTo>
                <a:lnTo>
                  <a:pt x="0" y="472439"/>
                </a:lnTo>
                <a:lnTo>
                  <a:pt x="495300" y="472439"/>
                </a:lnTo>
                <a:lnTo>
                  <a:pt x="49530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56480" y="3076638"/>
            <a:ext cx="391160" cy="472440"/>
          </a:xfrm>
          <a:custGeom>
            <a:avLst/>
            <a:gdLst/>
            <a:ahLst/>
            <a:cxnLst/>
            <a:rect l="l" t="t" r="r" b="b"/>
            <a:pathLst>
              <a:path w="391159" h="472439">
                <a:moveTo>
                  <a:pt x="391159" y="0"/>
                </a:moveTo>
                <a:lnTo>
                  <a:pt x="0" y="0"/>
                </a:lnTo>
                <a:lnTo>
                  <a:pt x="0" y="472439"/>
                </a:lnTo>
                <a:lnTo>
                  <a:pt x="391159" y="472439"/>
                </a:lnTo>
                <a:lnTo>
                  <a:pt x="39115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56480" y="3773868"/>
            <a:ext cx="274320" cy="469900"/>
          </a:xfrm>
          <a:custGeom>
            <a:avLst/>
            <a:gdLst/>
            <a:ahLst/>
            <a:cxnLst/>
            <a:rect l="l" t="t" r="r" b="b"/>
            <a:pathLst>
              <a:path w="274320" h="469900">
                <a:moveTo>
                  <a:pt x="274320" y="0"/>
                </a:moveTo>
                <a:lnTo>
                  <a:pt x="0" y="0"/>
                </a:lnTo>
                <a:lnTo>
                  <a:pt x="0" y="469900"/>
                </a:lnTo>
                <a:lnTo>
                  <a:pt x="274320" y="469900"/>
                </a:lnTo>
                <a:lnTo>
                  <a:pt x="27432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356480" y="4397375"/>
            <a:ext cx="274320" cy="472440"/>
          </a:xfrm>
          <a:custGeom>
            <a:avLst/>
            <a:gdLst/>
            <a:ahLst/>
            <a:cxnLst/>
            <a:rect l="l" t="t" r="r" b="b"/>
            <a:pathLst>
              <a:path w="274320" h="472439">
                <a:moveTo>
                  <a:pt x="274320" y="0"/>
                </a:moveTo>
                <a:lnTo>
                  <a:pt x="0" y="0"/>
                </a:lnTo>
                <a:lnTo>
                  <a:pt x="0" y="472439"/>
                </a:lnTo>
                <a:lnTo>
                  <a:pt x="274320" y="472439"/>
                </a:lnTo>
                <a:lnTo>
                  <a:pt x="27432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356480" y="4961819"/>
            <a:ext cx="91440" cy="472440"/>
          </a:xfrm>
          <a:custGeom>
            <a:avLst/>
            <a:gdLst/>
            <a:ahLst/>
            <a:cxnLst/>
            <a:rect l="l" t="t" r="r" b="b"/>
            <a:pathLst>
              <a:path w="91440" h="472439">
                <a:moveTo>
                  <a:pt x="91440" y="0"/>
                </a:moveTo>
                <a:lnTo>
                  <a:pt x="0" y="0"/>
                </a:lnTo>
                <a:lnTo>
                  <a:pt x="0" y="472440"/>
                </a:lnTo>
                <a:lnTo>
                  <a:pt x="91440" y="472440"/>
                </a:lnTo>
                <a:lnTo>
                  <a:pt x="9144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47335" y="1505585"/>
            <a:ext cx="0" cy="3820160"/>
          </a:xfrm>
          <a:custGeom>
            <a:avLst/>
            <a:gdLst/>
            <a:ahLst/>
            <a:cxnLst/>
            <a:rect l="l" t="t" r="r" b="b"/>
            <a:pathLst>
              <a:path h="3820160">
                <a:moveTo>
                  <a:pt x="0" y="0"/>
                </a:moveTo>
                <a:lnTo>
                  <a:pt x="0" y="3820159"/>
                </a:lnTo>
              </a:path>
            </a:pathLst>
          </a:custGeom>
          <a:ln w="76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626651" y="1745123"/>
            <a:ext cx="3295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42%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672079" y="6412229"/>
            <a:ext cx="85382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5" dirty="0">
                <a:solidFill>
                  <a:srgbClr val="FFFFFF"/>
                </a:solidFill>
                <a:latin typeface="Calibri"/>
                <a:cs typeface="Calibri"/>
              </a:rPr>
              <a:t>P.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En su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opinión,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¿qué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rol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cree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deberían ejercer los medios de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comunicación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en la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sociedad?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877105" y="2417854"/>
            <a:ext cx="3295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19%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829530" y="3176905"/>
            <a:ext cx="3295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15%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718212" y="3868084"/>
            <a:ext cx="3295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Calibri"/>
                <a:cs typeface="Calibri"/>
              </a:rPr>
              <a:t>11%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753530" y="4515148"/>
            <a:ext cx="3295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11%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559542" y="5154189"/>
            <a:ext cx="2406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4%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338191" y="5539351"/>
            <a:ext cx="29470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0220" algn="l"/>
                <a:tab pos="1013460" algn="l"/>
                <a:tab pos="1536065" algn="l"/>
                <a:tab pos="2059305" algn="l"/>
                <a:tab pos="2537460" algn="l"/>
              </a:tabLst>
            </a:pPr>
            <a:r>
              <a:rPr sz="1400" spc="-15" dirty="0">
                <a:latin typeface="Calibri"/>
                <a:cs typeface="Calibri"/>
              </a:rPr>
              <a:t>0</a:t>
            </a:r>
            <a:r>
              <a:rPr sz="1400" dirty="0">
                <a:latin typeface="Calibri"/>
                <a:cs typeface="Calibri"/>
              </a:rPr>
              <a:t>%	</a:t>
            </a:r>
            <a:r>
              <a:rPr sz="1400" spc="-15" dirty="0">
                <a:latin typeface="Calibri"/>
                <a:cs typeface="Calibri"/>
              </a:rPr>
              <a:t>2</a:t>
            </a:r>
            <a:r>
              <a:rPr sz="1400" spc="5" dirty="0">
                <a:latin typeface="Calibri"/>
                <a:cs typeface="Calibri"/>
              </a:rPr>
              <a:t>0</a:t>
            </a:r>
            <a:r>
              <a:rPr sz="1400" dirty="0">
                <a:latin typeface="Calibri"/>
                <a:cs typeface="Calibri"/>
              </a:rPr>
              <a:t>%	</a:t>
            </a:r>
            <a:r>
              <a:rPr sz="1400" spc="-15" dirty="0">
                <a:latin typeface="Calibri"/>
                <a:cs typeface="Calibri"/>
              </a:rPr>
              <a:t>4</a:t>
            </a:r>
            <a:r>
              <a:rPr sz="1400" spc="5" dirty="0">
                <a:latin typeface="Calibri"/>
                <a:cs typeface="Calibri"/>
              </a:rPr>
              <a:t>0</a:t>
            </a:r>
            <a:r>
              <a:rPr sz="1400" dirty="0">
                <a:latin typeface="Calibri"/>
                <a:cs typeface="Calibri"/>
              </a:rPr>
              <a:t>%	</a:t>
            </a:r>
            <a:r>
              <a:rPr sz="1400" spc="-15" dirty="0">
                <a:latin typeface="Calibri"/>
                <a:cs typeface="Calibri"/>
              </a:rPr>
              <a:t>6</a:t>
            </a:r>
            <a:r>
              <a:rPr sz="1400" spc="5" dirty="0">
                <a:latin typeface="Calibri"/>
                <a:cs typeface="Calibri"/>
              </a:rPr>
              <a:t>0</a:t>
            </a:r>
            <a:r>
              <a:rPr sz="1400" dirty="0">
                <a:latin typeface="Calibri"/>
                <a:cs typeface="Calibri"/>
              </a:rPr>
              <a:t>%	</a:t>
            </a:r>
            <a:r>
              <a:rPr sz="1400" spc="-15" dirty="0">
                <a:latin typeface="Calibri"/>
                <a:cs typeface="Calibri"/>
              </a:rPr>
              <a:t>8</a:t>
            </a:r>
            <a:r>
              <a:rPr sz="1400" spc="5" dirty="0">
                <a:latin typeface="Calibri"/>
                <a:cs typeface="Calibri"/>
              </a:rPr>
              <a:t>0</a:t>
            </a:r>
            <a:r>
              <a:rPr sz="1400" dirty="0">
                <a:latin typeface="Calibri"/>
                <a:cs typeface="Calibri"/>
              </a:rPr>
              <a:t>%	</a:t>
            </a:r>
            <a:r>
              <a:rPr sz="1400" spc="-15" dirty="0">
                <a:latin typeface="Calibri"/>
                <a:cs typeface="Calibri"/>
              </a:rPr>
              <a:t>1</a:t>
            </a:r>
            <a:r>
              <a:rPr sz="1400" spc="5" dirty="0">
                <a:latin typeface="Calibri"/>
                <a:cs typeface="Calibri"/>
              </a:rPr>
              <a:t>0</a:t>
            </a:r>
            <a:r>
              <a:rPr sz="1400" spc="-15" dirty="0">
                <a:latin typeface="Calibri"/>
                <a:cs typeface="Calibri"/>
              </a:rPr>
              <a:t>0</a:t>
            </a:r>
            <a:r>
              <a:rPr sz="1400" dirty="0">
                <a:latin typeface="Calibri"/>
                <a:cs typeface="Calibri"/>
              </a:rPr>
              <a:t>%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2937518" y="1572323"/>
            <a:ext cx="2226310" cy="456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Informar </a:t>
            </a:r>
            <a:r>
              <a:rPr sz="1400" dirty="0">
                <a:latin typeface="Calibri"/>
                <a:cs typeface="Calibri"/>
              </a:rPr>
              <a:t>a la </a:t>
            </a:r>
            <a:r>
              <a:rPr sz="1400" spc="-5" dirty="0">
                <a:latin typeface="Calibri"/>
                <a:cs typeface="Calibri"/>
              </a:rPr>
              <a:t>ciudadanía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sobre</a:t>
            </a:r>
            <a:endParaRPr sz="1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1400" spc="-5" dirty="0">
                <a:latin typeface="Calibri"/>
                <a:cs typeface="Calibri"/>
              </a:rPr>
              <a:t>asuntos </a:t>
            </a:r>
            <a:r>
              <a:rPr sz="1400" dirty="0">
                <a:latin typeface="Calibri"/>
                <a:cs typeface="Calibri"/>
              </a:rPr>
              <a:t>de </a:t>
            </a:r>
            <a:r>
              <a:rPr sz="1400" spc="-5" dirty="0">
                <a:latin typeface="Calibri"/>
                <a:cs typeface="Calibri"/>
              </a:rPr>
              <a:t>interés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público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937518" y="2287934"/>
            <a:ext cx="2296160" cy="45593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287020" marR="5080" indent="-274320">
              <a:lnSpc>
                <a:spcPct val="101800"/>
              </a:lnSpc>
              <a:spcBef>
                <a:spcPts val="70"/>
              </a:spcBef>
            </a:pPr>
            <a:r>
              <a:rPr sz="1400" spc="-5" dirty="0">
                <a:latin typeface="Calibri"/>
                <a:cs typeface="Calibri"/>
              </a:rPr>
              <a:t>Empoderar </a:t>
            </a:r>
            <a:r>
              <a:rPr sz="1400" dirty="0">
                <a:latin typeface="Calibri"/>
                <a:cs typeface="Calibri"/>
              </a:rPr>
              <a:t>a la </a:t>
            </a:r>
            <a:r>
              <a:rPr sz="1400" spc="-5" dirty="0">
                <a:latin typeface="Calibri"/>
                <a:cs typeface="Calibri"/>
              </a:rPr>
              <a:t>gente sobre sus  derechos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obligaciones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858516" y="3088640"/>
            <a:ext cx="2479675" cy="45593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977900" marR="5080" indent="-965835">
              <a:lnSpc>
                <a:spcPct val="101800"/>
              </a:lnSpc>
              <a:spcBef>
                <a:spcPts val="70"/>
              </a:spcBef>
            </a:pPr>
            <a:r>
              <a:rPr sz="1400" spc="-5" dirty="0">
                <a:latin typeface="Calibri"/>
                <a:cs typeface="Calibri"/>
              </a:rPr>
              <a:t>Estimular </a:t>
            </a:r>
            <a:r>
              <a:rPr sz="1400" spc="-10" dirty="0">
                <a:latin typeface="Calibri"/>
                <a:cs typeface="Calibri"/>
              </a:rPr>
              <a:t>el </a:t>
            </a:r>
            <a:r>
              <a:rPr sz="1400" spc="-5" dirty="0">
                <a:latin typeface="Calibri"/>
                <a:cs typeface="Calibri"/>
              </a:rPr>
              <a:t>desarrollo económico 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-5" dirty="0">
                <a:latin typeface="Calibri"/>
                <a:cs typeface="Calibri"/>
              </a:rPr>
              <a:t> social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383521" y="3883313"/>
            <a:ext cx="5816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NS </a:t>
            </a:r>
            <a:r>
              <a:rPr sz="1400" dirty="0">
                <a:latin typeface="Calibri"/>
                <a:cs typeface="Calibri"/>
              </a:rPr>
              <a:t>/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703203" y="4361905"/>
            <a:ext cx="2530475" cy="456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Vigilar </a:t>
            </a:r>
            <a:r>
              <a:rPr sz="1400" spc="-10" dirty="0">
                <a:latin typeface="Calibri"/>
                <a:cs typeface="Calibri"/>
              </a:rPr>
              <a:t>el </a:t>
            </a:r>
            <a:r>
              <a:rPr sz="1400" spc="-5" dirty="0">
                <a:latin typeface="Calibri"/>
                <a:cs typeface="Calibri"/>
              </a:rPr>
              <a:t>desempeño </a:t>
            </a:r>
            <a:r>
              <a:rPr sz="1400" dirty="0">
                <a:latin typeface="Calibri"/>
                <a:cs typeface="Calibri"/>
              </a:rPr>
              <a:t>de los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líderes</a:t>
            </a:r>
            <a:endParaRPr sz="1400" dirty="0">
              <a:latin typeface="Calibri"/>
              <a:cs typeface="Calibri"/>
            </a:endParaRPr>
          </a:p>
          <a:p>
            <a:pPr marL="121285" algn="ctr">
              <a:lnSpc>
                <a:spcPct val="100000"/>
              </a:lnSpc>
              <a:spcBef>
                <a:spcPts val="30"/>
              </a:spcBef>
            </a:pPr>
            <a:r>
              <a:rPr sz="1400" spc="-5" dirty="0">
                <a:latin typeface="Calibri"/>
                <a:cs typeface="Calibri"/>
              </a:rPr>
              <a:t>políticos </a:t>
            </a:r>
            <a:r>
              <a:rPr sz="1400" dirty="0">
                <a:latin typeface="Calibri"/>
                <a:cs typeface="Calibri"/>
              </a:rPr>
              <a:t>y los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funcionarios…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145535" y="4988305"/>
            <a:ext cx="1905635" cy="45593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202565" marR="5080" indent="-189865">
              <a:lnSpc>
                <a:spcPct val="101800"/>
              </a:lnSpc>
              <a:spcBef>
                <a:spcPts val="70"/>
              </a:spcBef>
            </a:pPr>
            <a:r>
              <a:rPr sz="1400" spc="-5" dirty="0">
                <a:latin typeface="Calibri"/>
                <a:cs typeface="Calibri"/>
              </a:rPr>
              <a:t>Constituirse </a:t>
            </a:r>
            <a:r>
              <a:rPr sz="1400" spc="-10" dirty="0">
                <a:latin typeface="Calibri"/>
                <a:cs typeface="Calibri"/>
              </a:rPr>
              <a:t>en </a:t>
            </a:r>
            <a:r>
              <a:rPr sz="1400" dirty="0">
                <a:latin typeface="Calibri"/>
                <a:cs typeface="Calibri"/>
              </a:rPr>
              <a:t>un </a:t>
            </a:r>
            <a:r>
              <a:rPr sz="1400" spc="-5" dirty="0">
                <a:latin typeface="Calibri"/>
                <a:cs typeface="Calibri"/>
              </a:rPr>
              <a:t>foro </a:t>
            </a:r>
            <a:r>
              <a:rPr sz="1400" dirty="0">
                <a:latin typeface="Calibri"/>
                <a:cs typeface="Calibri"/>
              </a:rPr>
              <a:t>de  </a:t>
            </a:r>
            <a:r>
              <a:rPr sz="1400" spc="-5" dirty="0">
                <a:latin typeface="Calibri"/>
                <a:cs typeface="Calibri"/>
              </a:rPr>
              <a:t>participación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pública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598670" y="1023618"/>
            <a:ext cx="149733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b="1" spc="5" dirty="0">
                <a:latin typeface="Calibri"/>
                <a:cs typeface="Calibri"/>
              </a:rPr>
              <a:t>Octubre </a:t>
            </a:r>
            <a:r>
              <a:rPr sz="1650" b="1" spc="15" dirty="0">
                <a:latin typeface="Calibri"/>
                <a:cs typeface="Calibri"/>
              </a:rPr>
              <a:t>de</a:t>
            </a:r>
            <a:r>
              <a:rPr sz="1650" b="1" spc="-55" dirty="0">
                <a:latin typeface="Calibri"/>
                <a:cs typeface="Calibri"/>
              </a:rPr>
              <a:t> </a:t>
            </a:r>
            <a:r>
              <a:rPr sz="1650" b="1" spc="20" dirty="0">
                <a:latin typeface="Calibri"/>
                <a:cs typeface="Calibri"/>
              </a:rPr>
              <a:t>2018</a:t>
            </a:r>
            <a:endParaRPr sz="16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03582" y="750569"/>
            <a:ext cx="288925" cy="0"/>
          </a:xfrm>
          <a:custGeom>
            <a:avLst/>
            <a:gdLst/>
            <a:ahLst/>
            <a:cxnLst/>
            <a:rect l="l" t="t" r="r" b="b"/>
            <a:pathLst>
              <a:path w="288925">
                <a:moveTo>
                  <a:pt x="0" y="0"/>
                </a:moveTo>
                <a:lnTo>
                  <a:pt x="288417" y="0"/>
                </a:lnTo>
              </a:path>
            </a:pathLst>
          </a:custGeom>
          <a:ln w="12700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0" y="750569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4">
                <a:moveTo>
                  <a:pt x="0" y="0"/>
                </a:moveTo>
                <a:lnTo>
                  <a:pt x="126111" y="0"/>
                </a:lnTo>
              </a:path>
            </a:pathLst>
          </a:custGeom>
          <a:ln w="12700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70" y="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70">
                <a:moveTo>
                  <a:pt x="0" y="0"/>
                </a:moveTo>
                <a:lnTo>
                  <a:pt x="0" y="750570"/>
                </a:lnTo>
              </a:path>
            </a:pathLst>
          </a:custGeom>
          <a:ln w="12700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92530" y="29273"/>
            <a:ext cx="84975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30" dirty="0">
                <a:latin typeface="Calibri"/>
                <a:cs typeface="Calibri"/>
              </a:rPr>
              <a:t>Rol </a:t>
            </a:r>
            <a:r>
              <a:rPr sz="3600" b="0" dirty="0">
                <a:latin typeface="Calibri"/>
                <a:cs typeface="Calibri"/>
              </a:rPr>
              <a:t>que </a:t>
            </a:r>
            <a:r>
              <a:rPr sz="3600" b="0" spc="-5" dirty="0">
                <a:latin typeface="Calibri"/>
                <a:cs typeface="Calibri"/>
              </a:rPr>
              <a:t>deberían </a:t>
            </a:r>
            <a:r>
              <a:rPr sz="3600" b="0" spc="-10" dirty="0">
                <a:latin typeface="Calibri"/>
                <a:cs typeface="Calibri"/>
              </a:rPr>
              <a:t>ejercer </a:t>
            </a:r>
            <a:r>
              <a:rPr sz="3600" b="0" dirty="0">
                <a:latin typeface="Calibri"/>
                <a:cs typeface="Calibri"/>
              </a:rPr>
              <a:t>los medios</a:t>
            </a:r>
            <a:r>
              <a:rPr sz="3600" b="0" spc="-130" dirty="0">
                <a:latin typeface="Calibri"/>
                <a:cs typeface="Calibri"/>
              </a:rPr>
              <a:t> </a:t>
            </a:r>
            <a:r>
              <a:rPr sz="3600" b="0" spc="-5" dirty="0">
                <a:latin typeface="Calibri"/>
                <a:cs typeface="Calibri"/>
              </a:rPr>
              <a:t>(octubre)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6181089"/>
            <a:ext cx="12192000" cy="676910"/>
          </a:xfrm>
          <a:custGeom>
            <a:avLst/>
            <a:gdLst/>
            <a:ahLst/>
            <a:cxnLst/>
            <a:rect l="l" t="t" r="r" b="b"/>
            <a:pathLst>
              <a:path w="12192000" h="676909">
                <a:moveTo>
                  <a:pt x="12191999" y="0"/>
                </a:moveTo>
                <a:lnTo>
                  <a:pt x="0" y="0"/>
                </a:lnTo>
                <a:lnTo>
                  <a:pt x="0" y="676907"/>
                </a:lnTo>
                <a:lnTo>
                  <a:pt x="12191999" y="676907"/>
                </a:lnTo>
                <a:lnTo>
                  <a:pt x="12191999" y="0"/>
                </a:lnTo>
                <a:close/>
              </a:path>
            </a:pathLst>
          </a:custGeom>
          <a:solidFill>
            <a:srgbClr val="005E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903595" y="6181089"/>
            <a:ext cx="288925" cy="0"/>
          </a:xfrm>
          <a:custGeom>
            <a:avLst/>
            <a:gdLst/>
            <a:ahLst/>
            <a:cxnLst/>
            <a:rect l="l" t="t" r="r" b="b"/>
            <a:pathLst>
              <a:path w="288925">
                <a:moveTo>
                  <a:pt x="0" y="0"/>
                </a:moveTo>
                <a:lnTo>
                  <a:pt x="288404" y="0"/>
                </a:lnTo>
              </a:path>
            </a:pathLst>
          </a:custGeom>
          <a:ln w="12700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181089"/>
            <a:ext cx="127635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381" y="0"/>
                </a:lnTo>
              </a:path>
            </a:pathLst>
          </a:custGeom>
          <a:ln w="12700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0020" y="5885179"/>
            <a:ext cx="2014220" cy="9728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998200" y="0"/>
            <a:ext cx="1193799" cy="74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7380" y="684352"/>
            <a:ext cx="2468880" cy="754380"/>
          </a:xfrm>
          <a:custGeom>
            <a:avLst/>
            <a:gdLst/>
            <a:ahLst/>
            <a:cxnLst/>
            <a:rect l="l" t="t" r="r" b="b"/>
            <a:pathLst>
              <a:path w="2468880" h="754380">
                <a:moveTo>
                  <a:pt x="0" y="753795"/>
                </a:moveTo>
                <a:lnTo>
                  <a:pt x="2468880" y="753795"/>
                </a:lnTo>
                <a:lnTo>
                  <a:pt x="2468880" y="0"/>
                </a:lnTo>
                <a:lnTo>
                  <a:pt x="0" y="0"/>
                </a:lnTo>
                <a:lnTo>
                  <a:pt x="0" y="753795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96260" y="684352"/>
            <a:ext cx="979805" cy="754380"/>
          </a:xfrm>
          <a:custGeom>
            <a:avLst/>
            <a:gdLst/>
            <a:ahLst/>
            <a:cxnLst/>
            <a:rect l="l" t="t" r="r" b="b"/>
            <a:pathLst>
              <a:path w="979804" h="754380">
                <a:moveTo>
                  <a:pt x="0" y="753795"/>
                </a:moveTo>
                <a:lnTo>
                  <a:pt x="979716" y="753795"/>
                </a:lnTo>
                <a:lnTo>
                  <a:pt x="979716" y="0"/>
                </a:lnTo>
                <a:lnTo>
                  <a:pt x="0" y="0"/>
                </a:lnTo>
                <a:lnTo>
                  <a:pt x="0" y="753795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75939" y="684352"/>
            <a:ext cx="979805" cy="754380"/>
          </a:xfrm>
          <a:custGeom>
            <a:avLst/>
            <a:gdLst/>
            <a:ahLst/>
            <a:cxnLst/>
            <a:rect l="l" t="t" r="r" b="b"/>
            <a:pathLst>
              <a:path w="979804" h="754380">
                <a:moveTo>
                  <a:pt x="0" y="753795"/>
                </a:moveTo>
                <a:lnTo>
                  <a:pt x="979716" y="753795"/>
                </a:lnTo>
                <a:lnTo>
                  <a:pt x="979716" y="0"/>
                </a:lnTo>
                <a:lnTo>
                  <a:pt x="0" y="0"/>
                </a:lnTo>
                <a:lnTo>
                  <a:pt x="0" y="753795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55616" y="684352"/>
            <a:ext cx="2449830" cy="754380"/>
          </a:xfrm>
          <a:custGeom>
            <a:avLst/>
            <a:gdLst/>
            <a:ahLst/>
            <a:cxnLst/>
            <a:rect l="l" t="t" r="r" b="b"/>
            <a:pathLst>
              <a:path w="2449829" h="754380">
                <a:moveTo>
                  <a:pt x="0" y="753795"/>
                </a:moveTo>
                <a:lnTo>
                  <a:pt x="2449321" y="753795"/>
                </a:lnTo>
                <a:lnTo>
                  <a:pt x="2449321" y="0"/>
                </a:lnTo>
                <a:lnTo>
                  <a:pt x="0" y="0"/>
                </a:lnTo>
                <a:lnTo>
                  <a:pt x="0" y="753795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04939" y="684352"/>
            <a:ext cx="2939415" cy="754380"/>
          </a:xfrm>
          <a:custGeom>
            <a:avLst/>
            <a:gdLst/>
            <a:ahLst/>
            <a:cxnLst/>
            <a:rect l="l" t="t" r="r" b="b"/>
            <a:pathLst>
              <a:path w="2939415" h="754380">
                <a:moveTo>
                  <a:pt x="0" y="753795"/>
                </a:moveTo>
                <a:lnTo>
                  <a:pt x="2939160" y="753795"/>
                </a:lnTo>
                <a:lnTo>
                  <a:pt x="2939160" y="0"/>
                </a:lnTo>
                <a:lnTo>
                  <a:pt x="0" y="0"/>
                </a:lnTo>
                <a:lnTo>
                  <a:pt x="0" y="753795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944100" y="684352"/>
            <a:ext cx="1959610" cy="754380"/>
          </a:xfrm>
          <a:custGeom>
            <a:avLst/>
            <a:gdLst/>
            <a:ahLst/>
            <a:cxnLst/>
            <a:rect l="l" t="t" r="r" b="b"/>
            <a:pathLst>
              <a:path w="1959609" h="754380">
                <a:moveTo>
                  <a:pt x="0" y="753795"/>
                </a:moveTo>
                <a:lnTo>
                  <a:pt x="1959482" y="753795"/>
                </a:lnTo>
                <a:lnTo>
                  <a:pt x="1959482" y="0"/>
                </a:lnTo>
                <a:lnTo>
                  <a:pt x="0" y="0"/>
                </a:lnTo>
                <a:lnTo>
                  <a:pt x="0" y="753795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96260" y="678052"/>
            <a:ext cx="0" cy="5576570"/>
          </a:xfrm>
          <a:custGeom>
            <a:avLst/>
            <a:gdLst/>
            <a:ahLst/>
            <a:cxnLst/>
            <a:rect l="l" t="t" r="r" b="b"/>
            <a:pathLst>
              <a:path h="5576570">
                <a:moveTo>
                  <a:pt x="0" y="0"/>
                </a:moveTo>
                <a:lnTo>
                  <a:pt x="0" y="557620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75939" y="678052"/>
            <a:ext cx="0" cy="5576570"/>
          </a:xfrm>
          <a:custGeom>
            <a:avLst/>
            <a:gdLst/>
            <a:ahLst/>
            <a:cxnLst/>
            <a:rect l="l" t="t" r="r" b="b"/>
            <a:pathLst>
              <a:path h="5576570">
                <a:moveTo>
                  <a:pt x="0" y="0"/>
                </a:moveTo>
                <a:lnTo>
                  <a:pt x="0" y="557620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55616" y="678052"/>
            <a:ext cx="0" cy="5576570"/>
          </a:xfrm>
          <a:custGeom>
            <a:avLst/>
            <a:gdLst/>
            <a:ahLst/>
            <a:cxnLst/>
            <a:rect l="l" t="t" r="r" b="b"/>
            <a:pathLst>
              <a:path h="5576570">
                <a:moveTo>
                  <a:pt x="0" y="0"/>
                </a:moveTo>
                <a:lnTo>
                  <a:pt x="0" y="557620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25260" y="1419097"/>
            <a:ext cx="0" cy="4835525"/>
          </a:xfrm>
          <a:custGeom>
            <a:avLst/>
            <a:gdLst/>
            <a:ahLst/>
            <a:cxnLst/>
            <a:rect l="l" t="t" r="r" b="b"/>
            <a:pathLst>
              <a:path h="4835525">
                <a:moveTo>
                  <a:pt x="0" y="0"/>
                </a:moveTo>
                <a:lnTo>
                  <a:pt x="0" y="483515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04939" y="678052"/>
            <a:ext cx="0" cy="5576570"/>
          </a:xfrm>
          <a:custGeom>
            <a:avLst/>
            <a:gdLst/>
            <a:ahLst/>
            <a:cxnLst/>
            <a:rect l="l" t="t" r="r" b="b"/>
            <a:pathLst>
              <a:path h="5576570">
                <a:moveTo>
                  <a:pt x="0" y="0"/>
                </a:moveTo>
                <a:lnTo>
                  <a:pt x="0" y="557620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944100" y="678052"/>
            <a:ext cx="0" cy="5576570"/>
          </a:xfrm>
          <a:custGeom>
            <a:avLst/>
            <a:gdLst/>
            <a:ahLst/>
            <a:cxnLst/>
            <a:rect l="l" t="t" r="r" b="b"/>
            <a:pathLst>
              <a:path h="5576570">
                <a:moveTo>
                  <a:pt x="0" y="0"/>
                </a:moveTo>
                <a:lnTo>
                  <a:pt x="0" y="557620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7380" y="678052"/>
            <a:ext cx="0" cy="5576570"/>
          </a:xfrm>
          <a:custGeom>
            <a:avLst/>
            <a:gdLst/>
            <a:ahLst/>
            <a:cxnLst/>
            <a:rect l="l" t="t" r="r" b="b"/>
            <a:pathLst>
              <a:path h="5576570">
                <a:moveTo>
                  <a:pt x="0" y="0"/>
                </a:moveTo>
                <a:lnTo>
                  <a:pt x="0" y="557620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903582" y="678052"/>
            <a:ext cx="0" cy="5576570"/>
          </a:xfrm>
          <a:custGeom>
            <a:avLst/>
            <a:gdLst/>
            <a:ahLst/>
            <a:cxnLst/>
            <a:rect l="l" t="t" r="r" b="b"/>
            <a:pathLst>
              <a:path h="5576570">
                <a:moveTo>
                  <a:pt x="0" y="0"/>
                </a:moveTo>
                <a:lnTo>
                  <a:pt x="0" y="557620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1037" y="684402"/>
            <a:ext cx="11789410" cy="0"/>
          </a:xfrm>
          <a:custGeom>
            <a:avLst/>
            <a:gdLst/>
            <a:ahLst/>
            <a:cxnLst/>
            <a:rect l="l" t="t" r="r" b="b"/>
            <a:pathLst>
              <a:path w="11789410">
                <a:moveTo>
                  <a:pt x="0" y="0"/>
                </a:moveTo>
                <a:lnTo>
                  <a:pt x="1178889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1037" y="6247904"/>
            <a:ext cx="11789410" cy="0"/>
          </a:xfrm>
          <a:custGeom>
            <a:avLst/>
            <a:gdLst/>
            <a:ahLst/>
            <a:cxnLst/>
            <a:rect l="l" t="t" r="r" b="b"/>
            <a:pathLst>
              <a:path w="11789410">
                <a:moveTo>
                  <a:pt x="0" y="0"/>
                </a:moveTo>
                <a:lnTo>
                  <a:pt x="1178889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121086" y="992266"/>
          <a:ext cx="11809728" cy="53240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5230"/>
                <a:gridCol w="489584"/>
                <a:gridCol w="489585"/>
                <a:gridCol w="489585"/>
                <a:gridCol w="489585"/>
                <a:gridCol w="489585"/>
                <a:gridCol w="489585"/>
                <a:gridCol w="584835"/>
                <a:gridCol w="413385"/>
                <a:gridCol w="490219"/>
                <a:gridCol w="490220"/>
                <a:gridCol w="490220"/>
                <a:gridCol w="490220"/>
                <a:gridCol w="490220"/>
                <a:gridCol w="490220"/>
                <a:gridCol w="490220"/>
                <a:gridCol w="490220"/>
                <a:gridCol w="490220"/>
                <a:gridCol w="490220"/>
                <a:gridCol w="496570"/>
              </a:tblGrid>
              <a:tr h="445881">
                <a:tc gridSpan="3">
                  <a:txBody>
                    <a:bodyPr/>
                    <a:lstStyle/>
                    <a:p>
                      <a:pPr marR="89535" algn="r">
                        <a:lnSpc>
                          <a:spcPts val="133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</a:t>
                      </a:r>
                      <a:r>
                        <a:rPr sz="14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ciudad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6360">
                        <a:lnSpc>
                          <a:spcPts val="133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género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04495">
                        <a:lnSpc>
                          <a:spcPts val="133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</a:t>
                      </a:r>
                      <a:r>
                        <a:rPr sz="14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47955">
                        <a:lnSpc>
                          <a:spcPts val="133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 nivel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educación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369570">
                        <a:lnSpc>
                          <a:spcPts val="133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 nivel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vida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071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Paz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8270" marB="0" vert="vert270"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Alto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890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Varón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8905" marB="0" vert="vert270"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Mujer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890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67030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18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8905" marB="0" vert="vert270"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67030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25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890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67030" marR="12065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35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890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6703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45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2705" marB="0" vert="vert270"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55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adelante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9539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ct val="100000"/>
                        </a:lnSpc>
                        <a:spcBef>
                          <a:spcPts val="102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asistió…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9540" marB="0" vert="vert270"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3230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Primaria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9539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46710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Secundaria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9539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Técnico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superior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9539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18770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Universidad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017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33070" marR="314325" indent="-12192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Post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grado</a:t>
                      </a:r>
                      <a:r>
                        <a:rPr sz="1400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 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maestría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349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…cómodamente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0175" marB="0" vert="vert270"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…cubrir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gastos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017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…con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dificultad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017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10209" marR="274955" indent="-13970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1400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mucha 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dificultad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349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605154">
                <a:tc>
                  <a:txBody>
                    <a:bodyPr/>
                    <a:lstStyle/>
                    <a:p>
                      <a:pPr marL="15240" marR="4953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Informar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ciudadanía</a:t>
                      </a:r>
                      <a:r>
                        <a:rPr sz="1400" spc="-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sobre  asuntos de interés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público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8636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58419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181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605155"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Empoderar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gente</a:t>
                      </a:r>
                      <a:r>
                        <a:rPr sz="1400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sobre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524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sus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derechos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40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obligaciones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8699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58419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1811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597026">
                <a:tc>
                  <a:txBody>
                    <a:bodyPr/>
                    <a:lstStyle/>
                    <a:p>
                      <a:pPr marL="15240" marR="69532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Estimular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el</a:t>
                      </a:r>
                      <a:r>
                        <a:rPr sz="1400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desarrollo 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económico y</a:t>
                      </a:r>
                      <a:r>
                        <a:rPr sz="1400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social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R="8699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R="58419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181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409448"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NS /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spc="-35" dirty="0">
                          <a:latin typeface="Arial"/>
                          <a:cs typeface="Arial"/>
                        </a:rPr>
                        <a:t>11%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8445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64769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649617">
                <a:tc>
                  <a:txBody>
                    <a:bodyPr/>
                    <a:lstStyle/>
                    <a:p>
                      <a:pPr marL="15240" marR="27622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Vigilar el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desempeño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1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los 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líderes políticos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 los  funcionarios</a:t>
                      </a:r>
                      <a:r>
                        <a:rPr sz="140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públicos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8699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58419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181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35" dirty="0">
                          <a:latin typeface="Arial"/>
                          <a:cs typeface="Arial"/>
                        </a:rPr>
                        <a:t>11%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436244">
                <a:tc>
                  <a:txBody>
                    <a:bodyPr/>
                    <a:lstStyle/>
                    <a:p>
                      <a:pPr marL="15240" marR="422909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Constituirse en un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foro</a:t>
                      </a:r>
                      <a:r>
                        <a:rPr sz="1400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 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participación</a:t>
                      </a:r>
                      <a:r>
                        <a:rPr sz="140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pública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8445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64769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2DEEE"/>
                    </a:solidFill>
                  </a:tcPr>
                </a:tc>
              </a:tr>
            </a:tbl>
          </a:graphicData>
        </a:graphic>
      </p:graphicFrame>
      <p:sp>
        <p:nvSpPr>
          <p:cNvPr id="28" name="object 28"/>
          <p:cNvSpPr txBox="1"/>
          <p:nvPr/>
        </p:nvSpPr>
        <p:spPr>
          <a:xfrm>
            <a:off x="2672079" y="6412229"/>
            <a:ext cx="85382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5" dirty="0">
                <a:solidFill>
                  <a:srgbClr val="FFFFFF"/>
                </a:solidFill>
                <a:latin typeface="Calibri"/>
                <a:cs typeface="Calibri"/>
              </a:rPr>
              <a:t>P.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En su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opinión,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¿qué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rol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cree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deberían ejercer los medios de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comunicación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en la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sociedad?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" y="744219"/>
            <a:ext cx="12190730" cy="12700"/>
          </a:xfrm>
          <a:custGeom>
            <a:avLst/>
            <a:gdLst/>
            <a:ahLst/>
            <a:cxnLst/>
            <a:rect l="l" t="t" r="r" b="b"/>
            <a:pathLst>
              <a:path w="12190730" h="12700">
                <a:moveTo>
                  <a:pt x="0" y="12700"/>
                </a:moveTo>
                <a:lnTo>
                  <a:pt x="12190730" y="12700"/>
                </a:lnTo>
                <a:lnTo>
                  <a:pt x="121907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0" y="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70">
                <a:moveTo>
                  <a:pt x="0" y="0"/>
                </a:moveTo>
                <a:lnTo>
                  <a:pt x="0" y="750570"/>
                </a:lnTo>
              </a:path>
            </a:pathLst>
          </a:custGeom>
          <a:ln w="12700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69183" y="29273"/>
            <a:ext cx="51492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latin typeface="Calibri"/>
                <a:cs typeface="Calibri"/>
              </a:rPr>
              <a:t>Los </a:t>
            </a:r>
            <a:r>
              <a:rPr sz="3600" b="0" dirty="0">
                <a:latin typeface="Calibri"/>
                <a:cs typeface="Calibri"/>
              </a:rPr>
              <a:t>medios cumplen ese</a:t>
            </a:r>
            <a:r>
              <a:rPr sz="3600" b="0" spc="-140" dirty="0">
                <a:latin typeface="Calibri"/>
                <a:cs typeface="Calibri"/>
              </a:rPr>
              <a:t> </a:t>
            </a:r>
            <a:r>
              <a:rPr sz="3600" b="0" spc="-25" dirty="0">
                <a:latin typeface="Calibri"/>
                <a:cs typeface="Calibri"/>
              </a:rPr>
              <a:t>rol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181089"/>
            <a:ext cx="12192000" cy="676910"/>
          </a:xfrm>
          <a:custGeom>
            <a:avLst/>
            <a:gdLst/>
            <a:ahLst/>
            <a:cxnLst/>
            <a:rect l="l" t="t" r="r" b="b"/>
            <a:pathLst>
              <a:path w="12192000" h="676909">
                <a:moveTo>
                  <a:pt x="12191999" y="0"/>
                </a:moveTo>
                <a:lnTo>
                  <a:pt x="0" y="0"/>
                </a:lnTo>
                <a:lnTo>
                  <a:pt x="0" y="676907"/>
                </a:lnTo>
                <a:lnTo>
                  <a:pt x="12191999" y="676907"/>
                </a:lnTo>
                <a:lnTo>
                  <a:pt x="12191999" y="0"/>
                </a:lnTo>
                <a:close/>
              </a:path>
            </a:pathLst>
          </a:custGeom>
          <a:solidFill>
            <a:srgbClr val="005E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174739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700"/>
                </a:moveTo>
                <a:lnTo>
                  <a:pt x="12191999" y="12700"/>
                </a:lnTo>
                <a:lnTo>
                  <a:pt x="1219199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020" y="5885179"/>
            <a:ext cx="2014220" cy="9728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607055" y="6551930"/>
            <a:ext cx="89795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solidFill>
                  <a:srgbClr val="FFFFFF"/>
                </a:solidFill>
                <a:latin typeface="Calibri"/>
                <a:cs typeface="Calibri"/>
              </a:rPr>
              <a:t>P.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¿En su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opinión,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los medios de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comunicación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Bolivia desempeñan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efectivamente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esos</a:t>
            </a:r>
            <a:r>
              <a:rPr sz="1800" spc="3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roles?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998200" y="0"/>
            <a:ext cx="1193799" cy="74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56679" y="1501139"/>
            <a:ext cx="4229100" cy="665480"/>
          </a:xfrm>
          <a:custGeom>
            <a:avLst/>
            <a:gdLst/>
            <a:ahLst/>
            <a:cxnLst/>
            <a:rect l="l" t="t" r="r" b="b"/>
            <a:pathLst>
              <a:path w="4229100" h="665480">
                <a:moveTo>
                  <a:pt x="0" y="665479"/>
                </a:moveTo>
                <a:lnTo>
                  <a:pt x="4229100" y="665479"/>
                </a:lnTo>
                <a:lnTo>
                  <a:pt x="4229100" y="0"/>
                </a:lnTo>
                <a:lnTo>
                  <a:pt x="0" y="0"/>
                </a:lnTo>
                <a:lnTo>
                  <a:pt x="0" y="665479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685780" y="1501139"/>
            <a:ext cx="596900" cy="665480"/>
          </a:xfrm>
          <a:custGeom>
            <a:avLst/>
            <a:gdLst/>
            <a:ahLst/>
            <a:cxnLst/>
            <a:rect l="l" t="t" r="r" b="b"/>
            <a:pathLst>
              <a:path w="596900" h="665480">
                <a:moveTo>
                  <a:pt x="0" y="665479"/>
                </a:moveTo>
                <a:lnTo>
                  <a:pt x="596900" y="665479"/>
                </a:lnTo>
                <a:lnTo>
                  <a:pt x="596900" y="0"/>
                </a:lnTo>
                <a:lnTo>
                  <a:pt x="0" y="0"/>
                </a:lnTo>
                <a:lnTo>
                  <a:pt x="0" y="665479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08940" y="1501139"/>
            <a:ext cx="6047740" cy="665480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Si;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56%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260333" y="1704975"/>
            <a:ext cx="6267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No;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39%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264775" y="1678304"/>
            <a:ext cx="8858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NS </a:t>
            </a:r>
            <a:r>
              <a:rPr sz="1400" dirty="0">
                <a:latin typeface="Calibri"/>
                <a:cs typeface="Calibri"/>
              </a:rPr>
              <a:t>/ </a:t>
            </a:r>
            <a:r>
              <a:rPr sz="1400" spc="-5" dirty="0">
                <a:latin typeface="Calibri"/>
                <a:cs typeface="Calibri"/>
              </a:rPr>
              <a:t>NR;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6%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7020" y="2375153"/>
            <a:ext cx="57264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54735" algn="l"/>
                <a:tab pos="2142490" algn="l"/>
                <a:tab pos="3230245" algn="l"/>
                <a:tab pos="4318000" algn="l"/>
                <a:tab pos="5405755" algn="l"/>
              </a:tabLst>
            </a:pPr>
            <a:r>
              <a:rPr sz="1400" spc="-10" dirty="0">
                <a:latin typeface="Calibri"/>
                <a:cs typeface="Calibri"/>
              </a:rPr>
              <a:t>0</a:t>
            </a:r>
            <a:r>
              <a:rPr sz="1400" dirty="0">
                <a:latin typeface="Calibri"/>
                <a:cs typeface="Calibri"/>
              </a:rPr>
              <a:t>%	</a:t>
            </a:r>
            <a:r>
              <a:rPr sz="1400" spc="-10" dirty="0">
                <a:latin typeface="Calibri"/>
                <a:cs typeface="Calibri"/>
              </a:rPr>
              <a:t>1</a:t>
            </a:r>
            <a:r>
              <a:rPr sz="1400" spc="5" dirty="0">
                <a:latin typeface="Calibri"/>
                <a:cs typeface="Calibri"/>
              </a:rPr>
              <a:t>0</a:t>
            </a:r>
            <a:r>
              <a:rPr sz="1400" dirty="0">
                <a:latin typeface="Calibri"/>
                <a:cs typeface="Calibri"/>
              </a:rPr>
              <a:t>%	</a:t>
            </a:r>
            <a:r>
              <a:rPr sz="1400" spc="-10" dirty="0">
                <a:latin typeface="Calibri"/>
                <a:cs typeface="Calibri"/>
              </a:rPr>
              <a:t>2</a:t>
            </a:r>
            <a:r>
              <a:rPr sz="1400" spc="5" dirty="0">
                <a:latin typeface="Calibri"/>
                <a:cs typeface="Calibri"/>
              </a:rPr>
              <a:t>0</a:t>
            </a:r>
            <a:r>
              <a:rPr sz="1400" dirty="0">
                <a:latin typeface="Calibri"/>
                <a:cs typeface="Calibri"/>
              </a:rPr>
              <a:t>%	</a:t>
            </a:r>
            <a:r>
              <a:rPr sz="1400" spc="-10" dirty="0">
                <a:latin typeface="Calibri"/>
                <a:cs typeface="Calibri"/>
              </a:rPr>
              <a:t>3</a:t>
            </a:r>
            <a:r>
              <a:rPr sz="1400" spc="5" dirty="0">
                <a:latin typeface="Calibri"/>
                <a:cs typeface="Calibri"/>
              </a:rPr>
              <a:t>0</a:t>
            </a:r>
            <a:r>
              <a:rPr sz="1400" dirty="0">
                <a:latin typeface="Calibri"/>
                <a:cs typeface="Calibri"/>
              </a:rPr>
              <a:t>%	</a:t>
            </a:r>
            <a:r>
              <a:rPr sz="1400" spc="-10" dirty="0">
                <a:latin typeface="Calibri"/>
                <a:cs typeface="Calibri"/>
              </a:rPr>
              <a:t>4</a:t>
            </a:r>
            <a:r>
              <a:rPr sz="1400" spc="5" dirty="0">
                <a:latin typeface="Calibri"/>
                <a:cs typeface="Calibri"/>
              </a:rPr>
              <a:t>0</a:t>
            </a:r>
            <a:r>
              <a:rPr sz="1400" dirty="0">
                <a:latin typeface="Calibri"/>
                <a:cs typeface="Calibri"/>
              </a:rPr>
              <a:t>%	</a:t>
            </a:r>
            <a:r>
              <a:rPr sz="1400" spc="-10" dirty="0">
                <a:latin typeface="Calibri"/>
                <a:cs typeface="Calibri"/>
              </a:rPr>
              <a:t>5</a:t>
            </a:r>
            <a:r>
              <a:rPr sz="1400" spc="5" dirty="0">
                <a:latin typeface="Calibri"/>
                <a:cs typeface="Calibri"/>
              </a:rPr>
              <a:t>0</a:t>
            </a:r>
            <a:r>
              <a:rPr sz="1400" dirty="0"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68465" y="2375153"/>
            <a:ext cx="3327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6</a:t>
            </a:r>
            <a:r>
              <a:rPr sz="1400" spc="5" dirty="0">
                <a:latin typeface="Calibri"/>
                <a:cs typeface="Calibri"/>
              </a:rPr>
              <a:t>0</a:t>
            </a:r>
            <a:r>
              <a:rPr sz="1400" dirty="0"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56219" y="2375153"/>
            <a:ext cx="3327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7</a:t>
            </a:r>
            <a:r>
              <a:rPr sz="1400" spc="5" dirty="0">
                <a:latin typeface="Calibri"/>
                <a:cs typeface="Calibri"/>
              </a:rPr>
              <a:t>0</a:t>
            </a:r>
            <a:r>
              <a:rPr sz="1400" dirty="0"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943975" y="2375153"/>
            <a:ext cx="3327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8</a:t>
            </a:r>
            <a:r>
              <a:rPr sz="1400" spc="5" dirty="0">
                <a:latin typeface="Calibri"/>
                <a:cs typeface="Calibri"/>
              </a:rPr>
              <a:t>0</a:t>
            </a:r>
            <a:r>
              <a:rPr sz="1400" dirty="0"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031730" y="2375153"/>
            <a:ext cx="3327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9</a:t>
            </a:r>
            <a:r>
              <a:rPr sz="1400" spc="5" dirty="0">
                <a:latin typeface="Calibri"/>
                <a:cs typeface="Calibri"/>
              </a:rPr>
              <a:t>0</a:t>
            </a:r>
            <a:r>
              <a:rPr sz="1400" dirty="0"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074781" y="2375153"/>
            <a:ext cx="4216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1</a:t>
            </a:r>
            <a:r>
              <a:rPr sz="1400" spc="5" dirty="0">
                <a:latin typeface="Calibri"/>
                <a:cs typeface="Calibri"/>
              </a:rPr>
              <a:t>0</a:t>
            </a:r>
            <a:r>
              <a:rPr sz="1400" spc="-10" dirty="0">
                <a:latin typeface="Calibri"/>
                <a:cs typeface="Calibri"/>
              </a:rPr>
              <a:t>0</a:t>
            </a:r>
            <a:r>
              <a:rPr sz="1400" dirty="0"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71184" y="942974"/>
            <a:ext cx="443865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-130" dirty="0">
                <a:latin typeface="Calibri"/>
                <a:cs typeface="Calibri"/>
              </a:rPr>
              <a:t>T</a:t>
            </a:r>
            <a:r>
              <a:rPr sz="1650" spc="5" dirty="0">
                <a:latin typeface="Calibri"/>
                <a:cs typeface="Calibri"/>
              </a:rPr>
              <a:t>o</a:t>
            </a:r>
            <a:r>
              <a:rPr sz="1650" spc="-15" dirty="0">
                <a:latin typeface="Calibri"/>
                <a:cs typeface="Calibri"/>
              </a:rPr>
              <a:t>t</a:t>
            </a:r>
            <a:r>
              <a:rPr sz="1650" spc="10" dirty="0">
                <a:latin typeface="Calibri"/>
                <a:cs typeface="Calibri"/>
              </a:rPr>
              <a:t>al</a:t>
            </a:r>
            <a:endParaRPr sz="1650">
              <a:latin typeface="Calibri"/>
              <a:cs typeface="Calibri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153695" y="2967482"/>
          <a:ext cx="11770983" cy="30126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8880"/>
                <a:gridCol w="489584"/>
                <a:gridCol w="489585"/>
                <a:gridCol w="489585"/>
                <a:gridCol w="489585"/>
                <a:gridCol w="489585"/>
                <a:gridCol w="489585"/>
                <a:gridCol w="489585"/>
                <a:gridCol w="489585"/>
                <a:gridCol w="489584"/>
                <a:gridCol w="489584"/>
                <a:gridCol w="489584"/>
                <a:gridCol w="489584"/>
                <a:gridCol w="489584"/>
                <a:gridCol w="489584"/>
                <a:gridCol w="489584"/>
                <a:gridCol w="489584"/>
                <a:gridCol w="489584"/>
                <a:gridCol w="489584"/>
                <a:gridCol w="489584"/>
              </a:tblGrid>
              <a:tr h="596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ciudad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género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38175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 nivel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educación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68935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 nivel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vida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1927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68935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Paz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827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Alto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890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79095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Varón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890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71475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Mujer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890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18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890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25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890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35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890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45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9539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02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55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adelante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954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asistió…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9539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85115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Primaria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9539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88595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Secundaria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9539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Técnico</a:t>
                      </a:r>
                      <a:r>
                        <a:rPr sz="1400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superior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9539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60655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Universidad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9539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74955" marR="158115" indent="-12255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Post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grado</a:t>
                      </a:r>
                      <a:r>
                        <a:rPr sz="1400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 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maestría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349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…cómodamente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017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…cubrir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gastos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017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…con</a:t>
                      </a:r>
                      <a:r>
                        <a:rPr sz="1400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dificultad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017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1400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mucha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R="508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dificultad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349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421894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60%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106045" algn="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54%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400684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106045" algn="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106045" algn="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400634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NS /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106045" algn="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106045" algn="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" y="744219"/>
            <a:ext cx="12190730" cy="12700"/>
          </a:xfrm>
          <a:custGeom>
            <a:avLst/>
            <a:gdLst/>
            <a:ahLst/>
            <a:cxnLst/>
            <a:rect l="l" t="t" r="r" b="b"/>
            <a:pathLst>
              <a:path w="12190730" h="12700">
                <a:moveTo>
                  <a:pt x="0" y="12700"/>
                </a:moveTo>
                <a:lnTo>
                  <a:pt x="12190730" y="12700"/>
                </a:lnTo>
                <a:lnTo>
                  <a:pt x="121907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0" y="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70">
                <a:moveTo>
                  <a:pt x="0" y="0"/>
                </a:moveTo>
                <a:lnTo>
                  <a:pt x="0" y="750570"/>
                </a:lnTo>
              </a:path>
            </a:pathLst>
          </a:custGeom>
          <a:ln w="12700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24330" y="29273"/>
            <a:ext cx="76307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latin typeface="Calibri"/>
                <a:cs typeface="Calibri"/>
              </a:rPr>
              <a:t>El </a:t>
            </a:r>
            <a:r>
              <a:rPr sz="3600" b="0" spc="-25" dirty="0">
                <a:latin typeface="Calibri"/>
                <a:cs typeface="Calibri"/>
              </a:rPr>
              <a:t>rol </a:t>
            </a:r>
            <a:r>
              <a:rPr sz="3600" b="0" spc="-5" dirty="0">
                <a:latin typeface="Calibri"/>
                <a:cs typeface="Calibri"/>
              </a:rPr>
              <a:t>de </a:t>
            </a:r>
            <a:r>
              <a:rPr sz="3600" b="0" dirty="0">
                <a:latin typeface="Calibri"/>
                <a:cs typeface="Calibri"/>
              </a:rPr>
              <a:t>los medios en la </a:t>
            </a:r>
            <a:r>
              <a:rPr sz="3600" b="0" spc="-5" dirty="0">
                <a:latin typeface="Calibri"/>
                <a:cs typeface="Calibri"/>
              </a:rPr>
              <a:t>vida </a:t>
            </a:r>
            <a:r>
              <a:rPr sz="3600" b="0" spc="5" dirty="0">
                <a:latin typeface="Calibri"/>
                <a:cs typeface="Calibri"/>
              </a:rPr>
              <a:t>de </a:t>
            </a:r>
            <a:r>
              <a:rPr sz="3600" b="0" dirty="0">
                <a:latin typeface="Calibri"/>
                <a:cs typeface="Calibri"/>
              </a:rPr>
              <a:t>la</a:t>
            </a:r>
            <a:r>
              <a:rPr sz="3600" b="0" spc="-140" dirty="0">
                <a:latin typeface="Calibri"/>
                <a:cs typeface="Calibri"/>
              </a:rPr>
              <a:t> </a:t>
            </a:r>
            <a:r>
              <a:rPr sz="3600" b="0" spc="-25" dirty="0">
                <a:latin typeface="Calibri"/>
                <a:cs typeface="Calibri"/>
              </a:rPr>
              <a:t>gente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181089"/>
            <a:ext cx="12192000" cy="676910"/>
          </a:xfrm>
          <a:custGeom>
            <a:avLst/>
            <a:gdLst/>
            <a:ahLst/>
            <a:cxnLst/>
            <a:rect l="l" t="t" r="r" b="b"/>
            <a:pathLst>
              <a:path w="12192000" h="676909">
                <a:moveTo>
                  <a:pt x="12191999" y="0"/>
                </a:moveTo>
                <a:lnTo>
                  <a:pt x="0" y="0"/>
                </a:lnTo>
                <a:lnTo>
                  <a:pt x="0" y="676907"/>
                </a:lnTo>
                <a:lnTo>
                  <a:pt x="12191999" y="676907"/>
                </a:lnTo>
                <a:lnTo>
                  <a:pt x="12191999" y="0"/>
                </a:lnTo>
                <a:close/>
              </a:path>
            </a:pathLst>
          </a:custGeom>
          <a:solidFill>
            <a:srgbClr val="005E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174739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700"/>
                </a:moveTo>
                <a:lnTo>
                  <a:pt x="12191999" y="12700"/>
                </a:lnTo>
                <a:lnTo>
                  <a:pt x="1219199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020" y="5885179"/>
            <a:ext cx="2014220" cy="9728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749294" y="6355079"/>
            <a:ext cx="6386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solidFill>
                  <a:srgbClr val="FFFFFF"/>
                </a:solidFill>
                <a:latin typeface="Calibri"/>
                <a:cs typeface="Calibri"/>
              </a:rPr>
              <a:t>P.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Y en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su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vida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personal,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¿qué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rol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juegan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los medios de</a:t>
            </a:r>
            <a:r>
              <a:rPr sz="1800" spc="2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comunicación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998200" y="0"/>
            <a:ext cx="1193799" cy="74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44641" y="1375600"/>
            <a:ext cx="990600" cy="431800"/>
          </a:xfrm>
          <a:custGeom>
            <a:avLst/>
            <a:gdLst/>
            <a:ahLst/>
            <a:cxnLst/>
            <a:rect l="l" t="t" r="r" b="b"/>
            <a:pathLst>
              <a:path w="990600" h="431800">
                <a:moveTo>
                  <a:pt x="990600" y="0"/>
                </a:moveTo>
                <a:lnTo>
                  <a:pt x="0" y="0"/>
                </a:lnTo>
                <a:lnTo>
                  <a:pt x="0" y="431800"/>
                </a:lnTo>
                <a:lnTo>
                  <a:pt x="990600" y="431800"/>
                </a:lnTo>
                <a:lnTo>
                  <a:pt x="99060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62421" y="1896397"/>
            <a:ext cx="477520" cy="429259"/>
          </a:xfrm>
          <a:custGeom>
            <a:avLst/>
            <a:gdLst/>
            <a:ahLst/>
            <a:cxnLst/>
            <a:rect l="l" t="t" r="r" b="b"/>
            <a:pathLst>
              <a:path w="477520" h="429260">
                <a:moveTo>
                  <a:pt x="477520" y="0"/>
                </a:moveTo>
                <a:lnTo>
                  <a:pt x="0" y="0"/>
                </a:lnTo>
                <a:lnTo>
                  <a:pt x="0" y="429260"/>
                </a:lnTo>
                <a:lnTo>
                  <a:pt x="477520" y="429260"/>
                </a:lnTo>
                <a:lnTo>
                  <a:pt x="47752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162421" y="2536835"/>
            <a:ext cx="287020" cy="431800"/>
          </a:xfrm>
          <a:custGeom>
            <a:avLst/>
            <a:gdLst/>
            <a:ahLst/>
            <a:cxnLst/>
            <a:rect l="l" t="t" r="r" b="b"/>
            <a:pathLst>
              <a:path w="287020" h="431800">
                <a:moveTo>
                  <a:pt x="287020" y="0"/>
                </a:moveTo>
                <a:lnTo>
                  <a:pt x="0" y="0"/>
                </a:lnTo>
                <a:lnTo>
                  <a:pt x="0" y="431800"/>
                </a:lnTo>
                <a:lnTo>
                  <a:pt x="287020" y="431800"/>
                </a:lnTo>
                <a:lnTo>
                  <a:pt x="28702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162421" y="3228651"/>
            <a:ext cx="264160" cy="431800"/>
          </a:xfrm>
          <a:custGeom>
            <a:avLst/>
            <a:gdLst/>
            <a:ahLst/>
            <a:cxnLst/>
            <a:rect l="l" t="t" r="r" b="b"/>
            <a:pathLst>
              <a:path w="264159" h="431800">
                <a:moveTo>
                  <a:pt x="264159" y="0"/>
                </a:moveTo>
                <a:lnTo>
                  <a:pt x="0" y="0"/>
                </a:lnTo>
                <a:lnTo>
                  <a:pt x="0" y="431800"/>
                </a:lnTo>
                <a:lnTo>
                  <a:pt x="264159" y="431800"/>
                </a:lnTo>
                <a:lnTo>
                  <a:pt x="26415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126241" y="3789896"/>
            <a:ext cx="180340" cy="431800"/>
          </a:xfrm>
          <a:custGeom>
            <a:avLst/>
            <a:gdLst/>
            <a:ahLst/>
            <a:cxnLst/>
            <a:rect l="l" t="t" r="r" b="b"/>
            <a:pathLst>
              <a:path w="180340" h="431800">
                <a:moveTo>
                  <a:pt x="180340" y="0"/>
                </a:moveTo>
                <a:lnTo>
                  <a:pt x="0" y="0"/>
                </a:lnTo>
                <a:lnTo>
                  <a:pt x="0" y="431800"/>
                </a:lnTo>
                <a:lnTo>
                  <a:pt x="180340" y="431800"/>
                </a:lnTo>
                <a:lnTo>
                  <a:pt x="18034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54719" y="4427938"/>
            <a:ext cx="154940" cy="431800"/>
          </a:xfrm>
          <a:custGeom>
            <a:avLst/>
            <a:gdLst/>
            <a:ahLst/>
            <a:cxnLst/>
            <a:rect l="l" t="t" r="r" b="b"/>
            <a:pathLst>
              <a:path w="154940" h="431800">
                <a:moveTo>
                  <a:pt x="154940" y="0"/>
                </a:moveTo>
                <a:lnTo>
                  <a:pt x="0" y="0"/>
                </a:lnTo>
                <a:lnTo>
                  <a:pt x="0" y="431800"/>
                </a:lnTo>
                <a:lnTo>
                  <a:pt x="154940" y="431800"/>
                </a:lnTo>
                <a:lnTo>
                  <a:pt x="15494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162421" y="4983415"/>
            <a:ext cx="0" cy="429259"/>
          </a:xfrm>
          <a:custGeom>
            <a:avLst/>
            <a:gdLst/>
            <a:ahLst/>
            <a:cxnLst/>
            <a:rect l="l" t="t" r="r" b="b"/>
            <a:pathLst>
              <a:path h="429260">
                <a:moveTo>
                  <a:pt x="0" y="0"/>
                </a:moveTo>
                <a:lnTo>
                  <a:pt x="0" y="429259"/>
                </a:lnTo>
              </a:path>
            </a:pathLst>
          </a:custGeom>
          <a:ln w="35559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144641" y="1387475"/>
            <a:ext cx="0" cy="4076700"/>
          </a:xfrm>
          <a:custGeom>
            <a:avLst/>
            <a:gdLst/>
            <a:ahLst/>
            <a:cxnLst/>
            <a:rect l="l" t="t" r="r" b="b"/>
            <a:pathLst>
              <a:path h="4076700">
                <a:moveTo>
                  <a:pt x="0" y="0"/>
                </a:moveTo>
                <a:lnTo>
                  <a:pt x="0" y="4076700"/>
                </a:lnTo>
              </a:path>
            </a:pathLst>
          </a:custGeom>
          <a:ln w="76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177400" y="1476438"/>
            <a:ext cx="3295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42%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709113" y="2002895"/>
            <a:ext cx="3295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20%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485352" y="2595612"/>
            <a:ext cx="3295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12%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501618" y="3271207"/>
            <a:ext cx="3295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11%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425735" y="3902136"/>
            <a:ext cx="2406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8%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362851" y="4510465"/>
            <a:ext cx="2406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Calibri"/>
                <a:cs typeface="Calibri"/>
              </a:rPr>
              <a:t>7%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044298" y="5447909"/>
            <a:ext cx="27165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4500" algn="l"/>
                <a:tab pos="920750" algn="l"/>
                <a:tab pos="1398270" algn="l"/>
                <a:tab pos="1874520" algn="l"/>
              </a:tabLst>
            </a:pPr>
            <a:r>
              <a:rPr sz="1400" spc="-10" dirty="0">
                <a:latin typeface="Calibri"/>
                <a:cs typeface="Calibri"/>
              </a:rPr>
              <a:t>0%	</a:t>
            </a:r>
            <a:r>
              <a:rPr sz="1400" spc="-5" dirty="0">
                <a:latin typeface="Calibri"/>
                <a:cs typeface="Calibri"/>
              </a:rPr>
              <a:t>20%	40%	60%	80%</a:t>
            </a:r>
            <a:r>
              <a:rPr sz="1400" spc="27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100%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134630" y="1397600"/>
            <a:ext cx="1889125" cy="45593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673100" marR="5080" indent="-661035">
              <a:lnSpc>
                <a:spcPct val="101800"/>
              </a:lnSpc>
              <a:spcBef>
                <a:spcPts val="70"/>
              </a:spcBef>
            </a:pPr>
            <a:r>
              <a:rPr sz="1400" spc="-5" dirty="0">
                <a:latin typeface="Calibri"/>
                <a:cs typeface="Calibri"/>
              </a:rPr>
              <a:t>Fuente </a:t>
            </a:r>
            <a:r>
              <a:rPr sz="1400" spc="-10" dirty="0">
                <a:latin typeface="Calibri"/>
                <a:cs typeface="Calibri"/>
              </a:rPr>
              <a:t>de </a:t>
            </a:r>
            <a:r>
              <a:rPr sz="1400" dirty="0">
                <a:latin typeface="Calibri"/>
                <a:cs typeface="Calibri"/>
              </a:rPr>
              <a:t>información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  </a:t>
            </a:r>
            <a:r>
              <a:rPr sz="1400" spc="-5" dirty="0">
                <a:latin typeface="Calibri"/>
                <a:cs typeface="Calibri"/>
              </a:rPr>
              <a:t>general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038110" y="2103835"/>
            <a:ext cx="19856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Fuente </a:t>
            </a:r>
            <a:r>
              <a:rPr sz="1400" spc="-10" dirty="0">
                <a:latin typeface="Calibri"/>
                <a:cs typeface="Calibri"/>
              </a:rPr>
              <a:t>de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entretenimiento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847451" y="2536472"/>
            <a:ext cx="2153285" cy="456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Plataforma </a:t>
            </a:r>
            <a:r>
              <a:rPr sz="1400" spc="-10" dirty="0">
                <a:latin typeface="Calibri"/>
                <a:cs typeface="Calibri"/>
              </a:rPr>
              <a:t>de </a:t>
            </a:r>
            <a:r>
              <a:rPr sz="1400" spc="-5" dirty="0">
                <a:latin typeface="Calibri"/>
                <a:cs typeface="Calibri"/>
              </a:rPr>
              <a:t>defensa de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sus</a:t>
            </a:r>
            <a:endParaRPr sz="1400" dirty="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30"/>
              </a:spcBef>
            </a:pPr>
            <a:r>
              <a:rPr sz="1400" spc="-5" dirty="0">
                <a:latin typeface="Calibri"/>
                <a:cs typeface="Calibri"/>
              </a:rPr>
              <a:t>derechos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798952" y="3186914"/>
            <a:ext cx="2327910" cy="45593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762000" marR="5080" indent="-749935">
              <a:lnSpc>
                <a:spcPct val="101800"/>
              </a:lnSpc>
              <a:spcBef>
                <a:spcPts val="70"/>
              </a:spcBef>
            </a:pPr>
            <a:r>
              <a:rPr sz="1400" spc="-5" dirty="0">
                <a:latin typeface="Calibri"/>
                <a:cs typeface="Calibri"/>
              </a:rPr>
              <a:t>Lugar </a:t>
            </a:r>
            <a:r>
              <a:rPr sz="1400" dirty="0">
                <a:latin typeface="Calibri"/>
                <a:cs typeface="Calibri"/>
              </a:rPr>
              <a:t>y espacio </a:t>
            </a:r>
            <a:r>
              <a:rPr sz="1400" spc="-5" dirty="0">
                <a:latin typeface="Calibri"/>
                <a:cs typeface="Calibri"/>
              </a:rPr>
              <a:t>para socializar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  </a:t>
            </a:r>
            <a:r>
              <a:rPr sz="1400" spc="-5" dirty="0">
                <a:latin typeface="Calibri"/>
                <a:cs typeface="Calibri"/>
              </a:rPr>
              <a:t>interactuar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828640" y="3820661"/>
            <a:ext cx="2303780" cy="45593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353060">
              <a:lnSpc>
                <a:spcPct val="101800"/>
              </a:lnSpc>
              <a:spcBef>
                <a:spcPts val="70"/>
              </a:spcBef>
            </a:pPr>
            <a:r>
              <a:rPr sz="1400" spc="-5" dirty="0">
                <a:latin typeface="Calibri"/>
                <a:cs typeface="Calibri"/>
              </a:rPr>
              <a:t>Lugar </a:t>
            </a:r>
            <a:r>
              <a:rPr sz="1400" dirty="0">
                <a:latin typeface="Calibri"/>
                <a:cs typeface="Calibri"/>
              </a:rPr>
              <a:t>de </a:t>
            </a:r>
            <a:r>
              <a:rPr sz="1400" spc="-5" dirty="0">
                <a:latin typeface="Calibri"/>
                <a:cs typeface="Calibri"/>
              </a:rPr>
              <a:t>espacio </a:t>
            </a:r>
            <a:r>
              <a:rPr sz="1400" dirty="0">
                <a:latin typeface="Calibri"/>
                <a:cs typeface="Calibri"/>
              </a:rPr>
              <a:t>para  </a:t>
            </a:r>
            <a:r>
              <a:rPr sz="1400" spc="-5" dirty="0">
                <a:latin typeface="Calibri"/>
                <a:cs typeface="Calibri"/>
              </a:rPr>
              <a:t>interactuar con líderes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políticos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932618" y="4415873"/>
            <a:ext cx="2178685" cy="455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Plataforma para expresar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</a:t>
            </a:r>
            <a:endParaRPr sz="1400" dirty="0">
              <a:latin typeface="Calibri"/>
              <a:cs typeface="Calibri"/>
            </a:endParaRPr>
          </a:p>
          <a:p>
            <a:pPr marL="15875">
              <a:lnSpc>
                <a:spcPct val="100000"/>
              </a:lnSpc>
              <a:spcBef>
                <a:spcPts val="25"/>
              </a:spcBef>
            </a:pPr>
            <a:r>
              <a:rPr sz="1400" dirty="0">
                <a:latin typeface="Calibri"/>
                <a:cs typeface="Calibri"/>
              </a:rPr>
              <a:t>opinión </a:t>
            </a:r>
            <a:r>
              <a:rPr sz="1400" spc="-5" dirty="0">
                <a:latin typeface="Calibri"/>
                <a:cs typeface="Calibri"/>
              </a:rPr>
              <a:t>sobre </a:t>
            </a:r>
            <a:r>
              <a:rPr sz="1400" dirty="0">
                <a:latin typeface="Calibri"/>
                <a:cs typeface="Calibri"/>
              </a:rPr>
              <a:t>problemas</a:t>
            </a:r>
            <a:r>
              <a:rPr sz="1400" spc="-1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de…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521687" y="5078665"/>
            <a:ext cx="20243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95780" algn="l"/>
              </a:tabLst>
            </a:pPr>
            <a:r>
              <a:rPr sz="2100" spc="-7" baseline="3968" dirty="0">
                <a:latin typeface="Calibri"/>
                <a:cs typeface="Calibri"/>
              </a:rPr>
              <a:t>Fu</a:t>
            </a:r>
            <a:r>
              <a:rPr sz="2100" baseline="3968" dirty="0">
                <a:latin typeface="Calibri"/>
                <a:cs typeface="Calibri"/>
              </a:rPr>
              <a:t>en</a:t>
            </a:r>
            <a:r>
              <a:rPr sz="2100" spc="-15" baseline="3968" dirty="0">
                <a:latin typeface="Calibri"/>
                <a:cs typeface="Calibri"/>
              </a:rPr>
              <a:t>t</a:t>
            </a:r>
            <a:r>
              <a:rPr sz="2100" baseline="3968" dirty="0">
                <a:latin typeface="Calibri"/>
                <a:cs typeface="Calibri"/>
              </a:rPr>
              <a:t>e</a:t>
            </a:r>
            <a:r>
              <a:rPr sz="2100" spc="7" baseline="3968" dirty="0">
                <a:latin typeface="Calibri"/>
                <a:cs typeface="Calibri"/>
              </a:rPr>
              <a:t> </a:t>
            </a:r>
            <a:r>
              <a:rPr sz="2100" spc="-30" baseline="3968" dirty="0">
                <a:latin typeface="Calibri"/>
                <a:cs typeface="Calibri"/>
              </a:rPr>
              <a:t>d</a:t>
            </a:r>
            <a:r>
              <a:rPr sz="2100" baseline="3968" dirty="0">
                <a:latin typeface="Calibri"/>
                <a:cs typeface="Calibri"/>
              </a:rPr>
              <a:t>e</a:t>
            </a:r>
            <a:r>
              <a:rPr sz="2100" spc="7" baseline="3968" dirty="0">
                <a:latin typeface="Calibri"/>
                <a:cs typeface="Calibri"/>
              </a:rPr>
              <a:t> </a:t>
            </a:r>
            <a:r>
              <a:rPr sz="2100" baseline="3968" dirty="0">
                <a:latin typeface="Calibri"/>
                <a:cs typeface="Calibri"/>
              </a:rPr>
              <a:t>e</a:t>
            </a:r>
            <a:r>
              <a:rPr sz="2100" spc="7" baseline="3968" dirty="0">
                <a:latin typeface="Calibri"/>
                <a:cs typeface="Calibri"/>
              </a:rPr>
              <a:t>d</a:t>
            </a:r>
            <a:r>
              <a:rPr sz="2100" spc="-30" baseline="3968" dirty="0">
                <a:latin typeface="Calibri"/>
                <a:cs typeface="Calibri"/>
              </a:rPr>
              <a:t>u</a:t>
            </a:r>
            <a:r>
              <a:rPr sz="2100" spc="7" baseline="3968" dirty="0">
                <a:latin typeface="Calibri"/>
                <a:cs typeface="Calibri"/>
              </a:rPr>
              <a:t>ca</a:t>
            </a:r>
            <a:r>
              <a:rPr sz="2100" spc="-22" baseline="3968" dirty="0">
                <a:latin typeface="Calibri"/>
                <a:cs typeface="Calibri"/>
              </a:rPr>
              <a:t>c</a:t>
            </a:r>
            <a:r>
              <a:rPr sz="2100" baseline="3968" dirty="0">
                <a:latin typeface="Calibri"/>
                <a:cs typeface="Calibri"/>
              </a:rPr>
              <a:t>ión	</a:t>
            </a:r>
            <a:r>
              <a:rPr sz="1400" spc="-10" dirty="0">
                <a:latin typeface="Calibri"/>
                <a:cs typeface="Calibri"/>
              </a:rPr>
              <a:t>2%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419600" y="875668"/>
            <a:ext cx="1496695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b="1" spc="5" dirty="0">
                <a:latin typeface="Calibri"/>
                <a:cs typeface="Calibri"/>
              </a:rPr>
              <a:t>Octubre </a:t>
            </a:r>
            <a:r>
              <a:rPr sz="1650" b="1" spc="15" dirty="0">
                <a:latin typeface="Calibri"/>
                <a:cs typeface="Calibri"/>
              </a:rPr>
              <a:t>de</a:t>
            </a:r>
            <a:r>
              <a:rPr sz="1650" b="1" spc="-50" dirty="0">
                <a:latin typeface="Calibri"/>
                <a:cs typeface="Calibri"/>
              </a:rPr>
              <a:t> </a:t>
            </a:r>
            <a:r>
              <a:rPr sz="1650" b="1" spc="15" dirty="0">
                <a:latin typeface="Calibri"/>
                <a:cs typeface="Calibri"/>
              </a:rPr>
              <a:t>2018</a:t>
            </a:r>
            <a:endParaRPr sz="16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" y="744219"/>
            <a:ext cx="12190730" cy="12700"/>
          </a:xfrm>
          <a:custGeom>
            <a:avLst/>
            <a:gdLst/>
            <a:ahLst/>
            <a:cxnLst/>
            <a:rect l="l" t="t" r="r" b="b"/>
            <a:pathLst>
              <a:path w="12190730" h="12700">
                <a:moveTo>
                  <a:pt x="0" y="12700"/>
                </a:moveTo>
                <a:lnTo>
                  <a:pt x="12190730" y="12700"/>
                </a:lnTo>
                <a:lnTo>
                  <a:pt x="121907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0" y="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70">
                <a:moveTo>
                  <a:pt x="0" y="0"/>
                </a:moveTo>
                <a:lnTo>
                  <a:pt x="0" y="750570"/>
                </a:lnTo>
              </a:path>
            </a:pathLst>
          </a:custGeom>
          <a:ln w="12700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9612" y="29273"/>
            <a:ext cx="94640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latin typeface="Calibri"/>
                <a:cs typeface="Calibri"/>
              </a:rPr>
              <a:t>El </a:t>
            </a:r>
            <a:r>
              <a:rPr sz="3600" b="0" spc="-25" dirty="0">
                <a:latin typeface="Calibri"/>
                <a:cs typeface="Calibri"/>
              </a:rPr>
              <a:t>rol </a:t>
            </a:r>
            <a:r>
              <a:rPr sz="3600" b="0" spc="-5" dirty="0">
                <a:latin typeface="Calibri"/>
                <a:cs typeface="Calibri"/>
              </a:rPr>
              <a:t>de </a:t>
            </a:r>
            <a:r>
              <a:rPr sz="3600" b="0" dirty="0">
                <a:latin typeface="Calibri"/>
                <a:cs typeface="Calibri"/>
              </a:rPr>
              <a:t>los medios en la </a:t>
            </a:r>
            <a:r>
              <a:rPr sz="3600" b="0" spc="-5" dirty="0">
                <a:latin typeface="Calibri"/>
                <a:cs typeface="Calibri"/>
              </a:rPr>
              <a:t>vida </a:t>
            </a:r>
            <a:r>
              <a:rPr sz="3600" b="0" spc="5" dirty="0">
                <a:latin typeface="Calibri"/>
                <a:cs typeface="Calibri"/>
              </a:rPr>
              <a:t>de </a:t>
            </a:r>
            <a:r>
              <a:rPr sz="3600" b="0" dirty="0">
                <a:latin typeface="Calibri"/>
                <a:cs typeface="Calibri"/>
              </a:rPr>
              <a:t>la </a:t>
            </a:r>
            <a:r>
              <a:rPr sz="3600" b="0" spc="-25" dirty="0">
                <a:latin typeface="Calibri"/>
                <a:cs typeface="Calibri"/>
              </a:rPr>
              <a:t>gente</a:t>
            </a:r>
            <a:r>
              <a:rPr sz="3600" b="0" spc="-105" dirty="0">
                <a:latin typeface="Calibri"/>
                <a:cs typeface="Calibri"/>
              </a:rPr>
              <a:t> </a:t>
            </a:r>
            <a:r>
              <a:rPr sz="3600" b="0" spc="-10" dirty="0">
                <a:latin typeface="Calibri"/>
                <a:cs typeface="Calibri"/>
              </a:rPr>
              <a:t>(octubre)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181089"/>
            <a:ext cx="12192000" cy="676910"/>
          </a:xfrm>
          <a:custGeom>
            <a:avLst/>
            <a:gdLst/>
            <a:ahLst/>
            <a:cxnLst/>
            <a:rect l="l" t="t" r="r" b="b"/>
            <a:pathLst>
              <a:path w="12192000" h="676909">
                <a:moveTo>
                  <a:pt x="12191999" y="0"/>
                </a:moveTo>
                <a:lnTo>
                  <a:pt x="0" y="0"/>
                </a:lnTo>
                <a:lnTo>
                  <a:pt x="0" y="676907"/>
                </a:lnTo>
                <a:lnTo>
                  <a:pt x="12191999" y="676907"/>
                </a:lnTo>
                <a:lnTo>
                  <a:pt x="12191999" y="0"/>
                </a:lnTo>
                <a:close/>
              </a:path>
            </a:pathLst>
          </a:custGeom>
          <a:solidFill>
            <a:srgbClr val="005E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936234" y="6181089"/>
            <a:ext cx="255904" cy="0"/>
          </a:xfrm>
          <a:custGeom>
            <a:avLst/>
            <a:gdLst/>
            <a:ahLst/>
            <a:cxnLst/>
            <a:rect l="l" t="t" r="r" b="b"/>
            <a:pathLst>
              <a:path w="255904">
                <a:moveTo>
                  <a:pt x="0" y="0"/>
                </a:moveTo>
                <a:lnTo>
                  <a:pt x="255765" y="0"/>
                </a:lnTo>
              </a:path>
            </a:pathLst>
          </a:custGeom>
          <a:ln w="12700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181089"/>
            <a:ext cx="160655" cy="0"/>
          </a:xfrm>
          <a:custGeom>
            <a:avLst/>
            <a:gdLst/>
            <a:ahLst/>
            <a:cxnLst/>
            <a:rect l="l" t="t" r="r" b="b"/>
            <a:pathLst>
              <a:path w="160655">
                <a:moveTo>
                  <a:pt x="0" y="0"/>
                </a:moveTo>
                <a:lnTo>
                  <a:pt x="160045" y="0"/>
                </a:lnTo>
              </a:path>
            </a:pathLst>
          </a:custGeom>
          <a:ln w="12700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020" y="5885179"/>
            <a:ext cx="2014220" cy="9728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761994" y="6424929"/>
            <a:ext cx="30988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spc="-105" dirty="0">
                <a:solidFill>
                  <a:srgbClr val="FFFFFF"/>
                </a:solidFill>
                <a:latin typeface="Calibri"/>
                <a:cs typeface="Calibri"/>
              </a:rPr>
              <a:t>P.</a:t>
            </a:r>
            <a:r>
              <a:rPr sz="180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23010" y="6424929"/>
            <a:ext cx="4965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8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73706" y="6424929"/>
            <a:ext cx="3867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10015" y="6424929"/>
            <a:ext cx="3968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pe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06298" y="6424929"/>
            <a:ext cx="6210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onal,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¿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27343" y="6424929"/>
            <a:ext cx="3524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35952" y="6424929"/>
            <a:ext cx="47498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rol</a:t>
            </a:r>
            <a:r>
              <a:rPr sz="18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ju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10755" y="6424929"/>
            <a:ext cx="44513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509986" y="6424929"/>
            <a:ext cx="49720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18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06937" y="6424929"/>
            <a:ext cx="49593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555313" y="6424929"/>
            <a:ext cx="38354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935791" y="6424929"/>
            <a:ext cx="54229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mun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476916" y="6424929"/>
            <a:ext cx="5264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ació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002394" y="6424929"/>
            <a:ext cx="1206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998200" y="0"/>
            <a:ext cx="1193799" cy="74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0045" y="749757"/>
            <a:ext cx="2468880" cy="754380"/>
          </a:xfrm>
          <a:custGeom>
            <a:avLst/>
            <a:gdLst/>
            <a:ahLst/>
            <a:cxnLst/>
            <a:rect l="l" t="t" r="r" b="b"/>
            <a:pathLst>
              <a:path w="2468880" h="754380">
                <a:moveTo>
                  <a:pt x="0" y="753795"/>
                </a:moveTo>
                <a:lnTo>
                  <a:pt x="2468880" y="753795"/>
                </a:lnTo>
                <a:lnTo>
                  <a:pt x="2468880" y="0"/>
                </a:lnTo>
                <a:lnTo>
                  <a:pt x="0" y="0"/>
                </a:lnTo>
                <a:lnTo>
                  <a:pt x="0" y="753795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28900" y="749757"/>
            <a:ext cx="979805" cy="754380"/>
          </a:xfrm>
          <a:custGeom>
            <a:avLst/>
            <a:gdLst/>
            <a:ahLst/>
            <a:cxnLst/>
            <a:rect l="l" t="t" r="r" b="b"/>
            <a:pathLst>
              <a:path w="979804" h="754380">
                <a:moveTo>
                  <a:pt x="0" y="753795"/>
                </a:moveTo>
                <a:lnTo>
                  <a:pt x="979716" y="753795"/>
                </a:lnTo>
                <a:lnTo>
                  <a:pt x="979716" y="0"/>
                </a:lnTo>
                <a:lnTo>
                  <a:pt x="0" y="0"/>
                </a:lnTo>
                <a:lnTo>
                  <a:pt x="0" y="753795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08578" y="749757"/>
            <a:ext cx="979805" cy="754380"/>
          </a:xfrm>
          <a:custGeom>
            <a:avLst/>
            <a:gdLst/>
            <a:ahLst/>
            <a:cxnLst/>
            <a:rect l="l" t="t" r="r" b="b"/>
            <a:pathLst>
              <a:path w="979804" h="754380">
                <a:moveTo>
                  <a:pt x="0" y="753795"/>
                </a:moveTo>
                <a:lnTo>
                  <a:pt x="979716" y="753795"/>
                </a:lnTo>
                <a:lnTo>
                  <a:pt x="979716" y="0"/>
                </a:lnTo>
                <a:lnTo>
                  <a:pt x="0" y="0"/>
                </a:lnTo>
                <a:lnTo>
                  <a:pt x="0" y="753795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88383" y="749757"/>
            <a:ext cx="2449830" cy="754380"/>
          </a:xfrm>
          <a:custGeom>
            <a:avLst/>
            <a:gdLst/>
            <a:ahLst/>
            <a:cxnLst/>
            <a:rect l="l" t="t" r="r" b="b"/>
            <a:pathLst>
              <a:path w="2449829" h="754380">
                <a:moveTo>
                  <a:pt x="0" y="753795"/>
                </a:moveTo>
                <a:lnTo>
                  <a:pt x="2449322" y="753795"/>
                </a:lnTo>
                <a:lnTo>
                  <a:pt x="2449322" y="0"/>
                </a:lnTo>
                <a:lnTo>
                  <a:pt x="0" y="0"/>
                </a:lnTo>
                <a:lnTo>
                  <a:pt x="0" y="753795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37578" y="749757"/>
            <a:ext cx="2939415" cy="754380"/>
          </a:xfrm>
          <a:custGeom>
            <a:avLst/>
            <a:gdLst/>
            <a:ahLst/>
            <a:cxnLst/>
            <a:rect l="l" t="t" r="r" b="b"/>
            <a:pathLst>
              <a:path w="2939415" h="754380">
                <a:moveTo>
                  <a:pt x="0" y="753795"/>
                </a:moveTo>
                <a:lnTo>
                  <a:pt x="2939160" y="753795"/>
                </a:lnTo>
                <a:lnTo>
                  <a:pt x="2939160" y="0"/>
                </a:lnTo>
                <a:lnTo>
                  <a:pt x="0" y="0"/>
                </a:lnTo>
                <a:lnTo>
                  <a:pt x="0" y="753795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976739" y="749757"/>
            <a:ext cx="1959610" cy="754380"/>
          </a:xfrm>
          <a:custGeom>
            <a:avLst/>
            <a:gdLst/>
            <a:ahLst/>
            <a:cxnLst/>
            <a:rect l="l" t="t" r="r" b="b"/>
            <a:pathLst>
              <a:path w="1959609" h="754380">
                <a:moveTo>
                  <a:pt x="0" y="753795"/>
                </a:moveTo>
                <a:lnTo>
                  <a:pt x="1959482" y="753795"/>
                </a:lnTo>
                <a:lnTo>
                  <a:pt x="1959482" y="0"/>
                </a:lnTo>
                <a:lnTo>
                  <a:pt x="0" y="0"/>
                </a:lnTo>
                <a:lnTo>
                  <a:pt x="0" y="753795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0045" y="1503552"/>
            <a:ext cx="2468880" cy="1273175"/>
          </a:xfrm>
          <a:custGeom>
            <a:avLst/>
            <a:gdLst/>
            <a:ahLst/>
            <a:cxnLst/>
            <a:rect l="l" t="t" r="r" b="b"/>
            <a:pathLst>
              <a:path w="2468880" h="1273175">
                <a:moveTo>
                  <a:pt x="0" y="1273048"/>
                </a:moveTo>
                <a:lnTo>
                  <a:pt x="2468880" y="1273048"/>
                </a:lnTo>
                <a:lnTo>
                  <a:pt x="2468880" y="0"/>
                </a:lnTo>
                <a:lnTo>
                  <a:pt x="0" y="0"/>
                </a:lnTo>
                <a:lnTo>
                  <a:pt x="0" y="1273048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628900" y="1503552"/>
            <a:ext cx="490220" cy="1273175"/>
          </a:xfrm>
          <a:custGeom>
            <a:avLst/>
            <a:gdLst/>
            <a:ahLst/>
            <a:cxnLst/>
            <a:rect l="l" t="t" r="r" b="b"/>
            <a:pathLst>
              <a:path w="490219" h="1273175">
                <a:moveTo>
                  <a:pt x="0" y="1273048"/>
                </a:moveTo>
                <a:lnTo>
                  <a:pt x="489851" y="1273048"/>
                </a:lnTo>
                <a:lnTo>
                  <a:pt x="489851" y="0"/>
                </a:lnTo>
                <a:lnTo>
                  <a:pt x="0" y="0"/>
                </a:lnTo>
                <a:lnTo>
                  <a:pt x="0" y="1273048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18739" y="1503552"/>
            <a:ext cx="490220" cy="1273175"/>
          </a:xfrm>
          <a:custGeom>
            <a:avLst/>
            <a:gdLst/>
            <a:ahLst/>
            <a:cxnLst/>
            <a:rect l="l" t="t" r="r" b="b"/>
            <a:pathLst>
              <a:path w="490220" h="1273175">
                <a:moveTo>
                  <a:pt x="0" y="1273048"/>
                </a:moveTo>
                <a:lnTo>
                  <a:pt x="489864" y="1273048"/>
                </a:lnTo>
                <a:lnTo>
                  <a:pt x="489864" y="0"/>
                </a:lnTo>
                <a:lnTo>
                  <a:pt x="0" y="0"/>
                </a:lnTo>
                <a:lnTo>
                  <a:pt x="0" y="1273048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08578" y="1503552"/>
            <a:ext cx="490220" cy="1273175"/>
          </a:xfrm>
          <a:custGeom>
            <a:avLst/>
            <a:gdLst/>
            <a:ahLst/>
            <a:cxnLst/>
            <a:rect l="l" t="t" r="r" b="b"/>
            <a:pathLst>
              <a:path w="490220" h="1273175">
                <a:moveTo>
                  <a:pt x="0" y="1273048"/>
                </a:moveTo>
                <a:lnTo>
                  <a:pt x="489864" y="1273048"/>
                </a:lnTo>
                <a:lnTo>
                  <a:pt x="489864" y="0"/>
                </a:lnTo>
                <a:lnTo>
                  <a:pt x="0" y="0"/>
                </a:lnTo>
                <a:lnTo>
                  <a:pt x="0" y="1273048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98416" y="1503552"/>
            <a:ext cx="490220" cy="1273175"/>
          </a:xfrm>
          <a:custGeom>
            <a:avLst/>
            <a:gdLst/>
            <a:ahLst/>
            <a:cxnLst/>
            <a:rect l="l" t="t" r="r" b="b"/>
            <a:pathLst>
              <a:path w="490220" h="1273175">
                <a:moveTo>
                  <a:pt x="0" y="1273048"/>
                </a:moveTo>
                <a:lnTo>
                  <a:pt x="489851" y="1273048"/>
                </a:lnTo>
                <a:lnTo>
                  <a:pt x="489851" y="0"/>
                </a:lnTo>
                <a:lnTo>
                  <a:pt x="0" y="0"/>
                </a:lnTo>
                <a:lnTo>
                  <a:pt x="0" y="1273048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88383" y="1503552"/>
            <a:ext cx="490220" cy="1273175"/>
          </a:xfrm>
          <a:custGeom>
            <a:avLst/>
            <a:gdLst/>
            <a:ahLst/>
            <a:cxnLst/>
            <a:rect l="l" t="t" r="r" b="b"/>
            <a:pathLst>
              <a:path w="490220" h="1273175">
                <a:moveTo>
                  <a:pt x="0" y="1273048"/>
                </a:moveTo>
                <a:lnTo>
                  <a:pt x="489864" y="1273048"/>
                </a:lnTo>
                <a:lnTo>
                  <a:pt x="489864" y="0"/>
                </a:lnTo>
                <a:lnTo>
                  <a:pt x="0" y="0"/>
                </a:lnTo>
                <a:lnTo>
                  <a:pt x="0" y="1273048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78221" y="1503552"/>
            <a:ext cx="490220" cy="1273175"/>
          </a:xfrm>
          <a:custGeom>
            <a:avLst/>
            <a:gdLst/>
            <a:ahLst/>
            <a:cxnLst/>
            <a:rect l="l" t="t" r="r" b="b"/>
            <a:pathLst>
              <a:path w="490220" h="1273175">
                <a:moveTo>
                  <a:pt x="0" y="1273048"/>
                </a:moveTo>
                <a:lnTo>
                  <a:pt x="489864" y="1273048"/>
                </a:lnTo>
                <a:lnTo>
                  <a:pt x="489864" y="0"/>
                </a:lnTo>
                <a:lnTo>
                  <a:pt x="0" y="0"/>
                </a:lnTo>
                <a:lnTo>
                  <a:pt x="0" y="1273048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68060" y="1503552"/>
            <a:ext cx="490220" cy="1273175"/>
          </a:xfrm>
          <a:custGeom>
            <a:avLst/>
            <a:gdLst/>
            <a:ahLst/>
            <a:cxnLst/>
            <a:rect l="l" t="t" r="r" b="b"/>
            <a:pathLst>
              <a:path w="490220" h="1273175">
                <a:moveTo>
                  <a:pt x="0" y="1273048"/>
                </a:moveTo>
                <a:lnTo>
                  <a:pt x="489851" y="1273048"/>
                </a:lnTo>
                <a:lnTo>
                  <a:pt x="489851" y="0"/>
                </a:lnTo>
                <a:lnTo>
                  <a:pt x="0" y="0"/>
                </a:lnTo>
                <a:lnTo>
                  <a:pt x="0" y="1273048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57900" y="1503552"/>
            <a:ext cx="490220" cy="1273175"/>
          </a:xfrm>
          <a:custGeom>
            <a:avLst/>
            <a:gdLst/>
            <a:ahLst/>
            <a:cxnLst/>
            <a:rect l="l" t="t" r="r" b="b"/>
            <a:pathLst>
              <a:path w="490220" h="1273175">
                <a:moveTo>
                  <a:pt x="0" y="1273048"/>
                </a:moveTo>
                <a:lnTo>
                  <a:pt x="489851" y="1273048"/>
                </a:lnTo>
                <a:lnTo>
                  <a:pt x="489851" y="0"/>
                </a:lnTo>
                <a:lnTo>
                  <a:pt x="0" y="0"/>
                </a:lnTo>
                <a:lnTo>
                  <a:pt x="0" y="1273048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547739" y="1503552"/>
            <a:ext cx="490220" cy="1273175"/>
          </a:xfrm>
          <a:custGeom>
            <a:avLst/>
            <a:gdLst/>
            <a:ahLst/>
            <a:cxnLst/>
            <a:rect l="l" t="t" r="r" b="b"/>
            <a:pathLst>
              <a:path w="490220" h="1273175">
                <a:moveTo>
                  <a:pt x="0" y="1273048"/>
                </a:moveTo>
                <a:lnTo>
                  <a:pt x="489864" y="1273048"/>
                </a:lnTo>
                <a:lnTo>
                  <a:pt x="489864" y="0"/>
                </a:lnTo>
                <a:lnTo>
                  <a:pt x="0" y="0"/>
                </a:lnTo>
                <a:lnTo>
                  <a:pt x="0" y="1273048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037578" y="1503552"/>
            <a:ext cx="490220" cy="1273175"/>
          </a:xfrm>
          <a:custGeom>
            <a:avLst/>
            <a:gdLst/>
            <a:ahLst/>
            <a:cxnLst/>
            <a:rect l="l" t="t" r="r" b="b"/>
            <a:pathLst>
              <a:path w="490220" h="1273175">
                <a:moveTo>
                  <a:pt x="0" y="1273048"/>
                </a:moveTo>
                <a:lnTo>
                  <a:pt x="489851" y="1273048"/>
                </a:lnTo>
                <a:lnTo>
                  <a:pt x="489851" y="0"/>
                </a:lnTo>
                <a:lnTo>
                  <a:pt x="0" y="0"/>
                </a:lnTo>
                <a:lnTo>
                  <a:pt x="0" y="1273048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527417" y="1503552"/>
            <a:ext cx="490220" cy="1273175"/>
          </a:xfrm>
          <a:custGeom>
            <a:avLst/>
            <a:gdLst/>
            <a:ahLst/>
            <a:cxnLst/>
            <a:rect l="l" t="t" r="r" b="b"/>
            <a:pathLst>
              <a:path w="490220" h="1273175">
                <a:moveTo>
                  <a:pt x="0" y="1273048"/>
                </a:moveTo>
                <a:lnTo>
                  <a:pt x="489864" y="1273048"/>
                </a:lnTo>
                <a:lnTo>
                  <a:pt x="489864" y="0"/>
                </a:lnTo>
                <a:lnTo>
                  <a:pt x="0" y="0"/>
                </a:lnTo>
                <a:lnTo>
                  <a:pt x="0" y="1273048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017382" y="1503552"/>
            <a:ext cx="490220" cy="1273175"/>
          </a:xfrm>
          <a:custGeom>
            <a:avLst/>
            <a:gdLst/>
            <a:ahLst/>
            <a:cxnLst/>
            <a:rect l="l" t="t" r="r" b="b"/>
            <a:pathLst>
              <a:path w="490220" h="1273175">
                <a:moveTo>
                  <a:pt x="0" y="1273048"/>
                </a:moveTo>
                <a:lnTo>
                  <a:pt x="489851" y="1273048"/>
                </a:lnTo>
                <a:lnTo>
                  <a:pt x="489851" y="0"/>
                </a:lnTo>
                <a:lnTo>
                  <a:pt x="0" y="0"/>
                </a:lnTo>
                <a:lnTo>
                  <a:pt x="0" y="1273048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507221" y="1503552"/>
            <a:ext cx="490220" cy="1273175"/>
          </a:xfrm>
          <a:custGeom>
            <a:avLst/>
            <a:gdLst/>
            <a:ahLst/>
            <a:cxnLst/>
            <a:rect l="l" t="t" r="r" b="b"/>
            <a:pathLst>
              <a:path w="490220" h="1273175">
                <a:moveTo>
                  <a:pt x="0" y="1273048"/>
                </a:moveTo>
                <a:lnTo>
                  <a:pt x="489851" y="1273048"/>
                </a:lnTo>
                <a:lnTo>
                  <a:pt x="489851" y="0"/>
                </a:lnTo>
                <a:lnTo>
                  <a:pt x="0" y="0"/>
                </a:lnTo>
                <a:lnTo>
                  <a:pt x="0" y="1273048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997060" y="1503552"/>
            <a:ext cx="490220" cy="1273175"/>
          </a:xfrm>
          <a:custGeom>
            <a:avLst/>
            <a:gdLst/>
            <a:ahLst/>
            <a:cxnLst/>
            <a:rect l="l" t="t" r="r" b="b"/>
            <a:pathLst>
              <a:path w="490220" h="1273175">
                <a:moveTo>
                  <a:pt x="0" y="1273048"/>
                </a:moveTo>
                <a:lnTo>
                  <a:pt x="489864" y="1273048"/>
                </a:lnTo>
                <a:lnTo>
                  <a:pt x="489864" y="0"/>
                </a:lnTo>
                <a:lnTo>
                  <a:pt x="0" y="0"/>
                </a:lnTo>
                <a:lnTo>
                  <a:pt x="0" y="1273048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486900" y="1503552"/>
            <a:ext cx="490220" cy="1273175"/>
          </a:xfrm>
          <a:custGeom>
            <a:avLst/>
            <a:gdLst/>
            <a:ahLst/>
            <a:cxnLst/>
            <a:rect l="l" t="t" r="r" b="b"/>
            <a:pathLst>
              <a:path w="490220" h="1273175">
                <a:moveTo>
                  <a:pt x="0" y="1273048"/>
                </a:moveTo>
                <a:lnTo>
                  <a:pt x="489851" y="1273048"/>
                </a:lnTo>
                <a:lnTo>
                  <a:pt x="489851" y="0"/>
                </a:lnTo>
                <a:lnTo>
                  <a:pt x="0" y="0"/>
                </a:lnTo>
                <a:lnTo>
                  <a:pt x="0" y="1273048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976739" y="1503552"/>
            <a:ext cx="490220" cy="1273175"/>
          </a:xfrm>
          <a:custGeom>
            <a:avLst/>
            <a:gdLst/>
            <a:ahLst/>
            <a:cxnLst/>
            <a:rect l="l" t="t" r="r" b="b"/>
            <a:pathLst>
              <a:path w="490220" h="1273175">
                <a:moveTo>
                  <a:pt x="0" y="1273048"/>
                </a:moveTo>
                <a:lnTo>
                  <a:pt x="489851" y="1273048"/>
                </a:lnTo>
                <a:lnTo>
                  <a:pt x="489851" y="0"/>
                </a:lnTo>
                <a:lnTo>
                  <a:pt x="0" y="0"/>
                </a:lnTo>
                <a:lnTo>
                  <a:pt x="0" y="1273048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466578" y="1503552"/>
            <a:ext cx="490220" cy="1273175"/>
          </a:xfrm>
          <a:custGeom>
            <a:avLst/>
            <a:gdLst/>
            <a:ahLst/>
            <a:cxnLst/>
            <a:rect l="l" t="t" r="r" b="b"/>
            <a:pathLst>
              <a:path w="490220" h="1273175">
                <a:moveTo>
                  <a:pt x="0" y="1273048"/>
                </a:moveTo>
                <a:lnTo>
                  <a:pt x="489864" y="1273048"/>
                </a:lnTo>
                <a:lnTo>
                  <a:pt x="489864" y="0"/>
                </a:lnTo>
                <a:lnTo>
                  <a:pt x="0" y="0"/>
                </a:lnTo>
                <a:lnTo>
                  <a:pt x="0" y="1273048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956543" y="1503552"/>
            <a:ext cx="490220" cy="1273175"/>
          </a:xfrm>
          <a:custGeom>
            <a:avLst/>
            <a:gdLst/>
            <a:ahLst/>
            <a:cxnLst/>
            <a:rect l="l" t="t" r="r" b="b"/>
            <a:pathLst>
              <a:path w="490220" h="1273175">
                <a:moveTo>
                  <a:pt x="0" y="1273048"/>
                </a:moveTo>
                <a:lnTo>
                  <a:pt x="489851" y="1273048"/>
                </a:lnTo>
                <a:lnTo>
                  <a:pt x="489851" y="0"/>
                </a:lnTo>
                <a:lnTo>
                  <a:pt x="0" y="0"/>
                </a:lnTo>
                <a:lnTo>
                  <a:pt x="0" y="1273048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446382" y="1503552"/>
            <a:ext cx="490220" cy="1273175"/>
          </a:xfrm>
          <a:custGeom>
            <a:avLst/>
            <a:gdLst/>
            <a:ahLst/>
            <a:cxnLst/>
            <a:rect l="l" t="t" r="r" b="b"/>
            <a:pathLst>
              <a:path w="490220" h="1273175">
                <a:moveTo>
                  <a:pt x="0" y="1273048"/>
                </a:moveTo>
                <a:lnTo>
                  <a:pt x="489851" y="1273048"/>
                </a:lnTo>
                <a:lnTo>
                  <a:pt x="489851" y="0"/>
                </a:lnTo>
                <a:lnTo>
                  <a:pt x="0" y="0"/>
                </a:lnTo>
                <a:lnTo>
                  <a:pt x="0" y="1273048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0045" y="2776562"/>
            <a:ext cx="2468880" cy="605790"/>
          </a:xfrm>
          <a:custGeom>
            <a:avLst/>
            <a:gdLst/>
            <a:ahLst/>
            <a:cxnLst/>
            <a:rect l="l" t="t" r="r" b="b"/>
            <a:pathLst>
              <a:path w="2468880" h="605789">
                <a:moveTo>
                  <a:pt x="0" y="605193"/>
                </a:moveTo>
                <a:lnTo>
                  <a:pt x="2468880" y="605193"/>
                </a:lnTo>
                <a:lnTo>
                  <a:pt x="2468880" y="0"/>
                </a:lnTo>
                <a:lnTo>
                  <a:pt x="0" y="0"/>
                </a:lnTo>
                <a:lnTo>
                  <a:pt x="0" y="60519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628900" y="2776562"/>
            <a:ext cx="490220" cy="605790"/>
          </a:xfrm>
          <a:custGeom>
            <a:avLst/>
            <a:gdLst/>
            <a:ahLst/>
            <a:cxnLst/>
            <a:rect l="l" t="t" r="r" b="b"/>
            <a:pathLst>
              <a:path w="490219" h="605789">
                <a:moveTo>
                  <a:pt x="0" y="605193"/>
                </a:moveTo>
                <a:lnTo>
                  <a:pt x="489851" y="605193"/>
                </a:lnTo>
                <a:lnTo>
                  <a:pt x="489851" y="0"/>
                </a:lnTo>
                <a:lnTo>
                  <a:pt x="0" y="0"/>
                </a:lnTo>
                <a:lnTo>
                  <a:pt x="0" y="605193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18739" y="2776562"/>
            <a:ext cx="490220" cy="605790"/>
          </a:xfrm>
          <a:custGeom>
            <a:avLst/>
            <a:gdLst/>
            <a:ahLst/>
            <a:cxnLst/>
            <a:rect l="l" t="t" r="r" b="b"/>
            <a:pathLst>
              <a:path w="490220" h="605789">
                <a:moveTo>
                  <a:pt x="0" y="605193"/>
                </a:moveTo>
                <a:lnTo>
                  <a:pt x="489864" y="605193"/>
                </a:lnTo>
                <a:lnTo>
                  <a:pt x="489864" y="0"/>
                </a:lnTo>
                <a:lnTo>
                  <a:pt x="0" y="0"/>
                </a:lnTo>
                <a:lnTo>
                  <a:pt x="0" y="605193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608578" y="2776562"/>
            <a:ext cx="490220" cy="605790"/>
          </a:xfrm>
          <a:custGeom>
            <a:avLst/>
            <a:gdLst/>
            <a:ahLst/>
            <a:cxnLst/>
            <a:rect l="l" t="t" r="r" b="b"/>
            <a:pathLst>
              <a:path w="490220" h="605789">
                <a:moveTo>
                  <a:pt x="0" y="605193"/>
                </a:moveTo>
                <a:lnTo>
                  <a:pt x="489864" y="605193"/>
                </a:lnTo>
                <a:lnTo>
                  <a:pt x="489864" y="0"/>
                </a:lnTo>
                <a:lnTo>
                  <a:pt x="0" y="0"/>
                </a:lnTo>
                <a:lnTo>
                  <a:pt x="0" y="605193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098416" y="2776562"/>
            <a:ext cx="490220" cy="605790"/>
          </a:xfrm>
          <a:custGeom>
            <a:avLst/>
            <a:gdLst/>
            <a:ahLst/>
            <a:cxnLst/>
            <a:rect l="l" t="t" r="r" b="b"/>
            <a:pathLst>
              <a:path w="490220" h="605789">
                <a:moveTo>
                  <a:pt x="0" y="605193"/>
                </a:moveTo>
                <a:lnTo>
                  <a:pt x="489851" y="605193"/>
                </a:lnTo>
                <a:lnTo>
                  <a:pt x="489851" y="0"/>
                </a:lnTo>
                <a:lnTo>
                  <a:pt x="0" y="0"/>
                </a:lnTo>
                <a:lnTo>
                  <a:pt x="0" y="605193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588383" y="2776562"/>
            <a:ext cx="490220" cy="605790"/>
          </a:xfrm>
          <a:custGeom>
            <a:avLst/>
            <a:gdLst/>
            <a:ahLst/>
            <a:cxnLst/>
            <a:rect l="l" t="t" r="r" b="b"/>
            <a:pathLst>
              <a:path w="490220" h="605789">
                <a:moveTo>
                  <a:pt x="0" y="605193"/>
                </a:moveTo>
                <a:lnTo>
                  <a:pt x="489864" y="605193"/>
                </a:lnTo>
                <a:lnTo>
                  <a:pt x="489864" y="0"/>
                </a:lnTo>
                <a:lnTo>
                  <a:pt x="0" y="0"/>
                </a:lnTo>
                <a:lnTo>
                  <a:pt x="0" y="605193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078221" y="2776562"/>
            <a:ext cx="490220" cy="605790"/>
          </a:xfrm>
          <a:custGeom>
            <a:avLst/>
            <a:gdLst/>
            <a:ahLst/>
            <a:cxnLst/>
            <a:rect l="l" t="t" r="r" b="b"/>
            <a:pathLst>
              <a:path w="490220" h="605789">
                <a:moveTo>
                  <a:pt x="0" y="605193"/>
                </a:moveTo>
                <a:lnTo>
                  <a:pt x="489864" y="605193"/>
                </a:lnTo>
                <a:lnTo>
                  <a:pt x="489864" y="0"/>
                </a:lnTo>
                <a:lnTo>
                  <a:pt x="0" y="0"/>
                </a:lnTo>
                <a:lnTo>
                  <a:pt x="0" y="605193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568060" y="2776562"/>
            <a:ext cx="490220" cy="605790"/>
          </a:xfrm>
          <a:custGeom>
            <a:avLst/>
            <a:gdLst/>
            <a:ahLst/>
            <a:cxnLst/>
            <a:rect l="l" t="t" r="r" b="b"/>
            <a:pathLst>
              <a:path w="490220" h="605789">
                <a:moveTo>
                  <a:pt x="0" y="605193"/>
                </a:moveTo>
                <a:lnTo>
                  <a:pt x="489851" y="605193"/>
                </a:lnTo>
                <a:lnTo>
                  <a:pt x="489851" y="0"/>
                </a:lnTo>
                <a:lnTo>
                  <a:pt x="0" y="0"/>
                </a:lnTo>
                <a:lnTo>
                  <a:pt x="0" y="605193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057900" y="2776562"/>
            <a:ext cx="490220" cy="605790"/>
          </a:xfrm>
          <a:custGeom>
            <a:avLst/>
            <a:gdLst/>
            <a:ahLst/>
            <a:cxnLst/>
            <a:rect l="l" t="t" r="r" b="b"/>
            <a:pathLst>
              <a:path w="490220" h="605789">
                <a:moveTo>
                  <a:pt x="0" y="605193"/>
                </a:moveTo>
                <a:lnTo>
                  <a:pt x="489851" y="605193"/>
                </a:lnTo>
                <a:lnTo>
                  <a:pt x="489851" y="0"/>
                </a:lnTo>
                <a:lnTo>
                  <a:pt x="0" y="0"/>
                </a:lnTo>
                <a:lnTo>
                  <a:pt x="0" y="605193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547739" y="2776562"/>
            <a:ext cx="490220" cy="605790"/>
          </a:xfrm>
          <a:custGeom>
            <a:avLst/>
            <a:gdLst/>
            <a:ahLst/>
            <a:cxnLst/>
            <a:rect l="l" t="t" r="r" b="b"/>
            <a:pathLst>
              <a:path w="490220" h="605789">
                <a:moveTo>
                  <a:pt x="0" y="605193"/>
                </a:moveTo>
                <a:lnTo>
                  <a:pt x="489864" y="605193"/>
                </a:lnTo>
                <a:lnTo>
                  <a:pt x="489864" y="0"/>
                </a:lnTo>
                <a:lnTo>
                  <a:pt x="0" y="0"/>
                </a:lnTo>
                <a:lnTo>
                  <a:pt x="0" y="605193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037578" y="2776562"/>
            <a:ext cx="490220" cy="605790"/>
          </a:xfrm>
          <a:custGeom>
            <a:avLst/>
            <a:gdLst/>
            <a:ahLst/>
            <a:cxnLst/>
            <a:rect l="l" t="t" r="r" b="b"/>
            <a:pathLst>
              <a:path w="490220" h="605789">
                <a:moveTo>
                  <a:pt x="0" y="605193"/>
                </a:moveTo>
                <a:lnTo>
                  <a:pt x="489851" y="605193"/>
                </a:lnTo>
                <a:lnTo>
                  <a:pt x="489851" y="0"/>
                </a:lnTo>
                <a:lnTo>
                  <a:pt x="0" y="0"/>
                </a:lnTo>
                <a:lnTo>
                  <a:pt x="0" y="605193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527417" y="2776562"/>
            <a:ext cx="490220" cy="605790"/>
          </a:xfrm>
          <a:custGeom>
            <a:avLst/>
            <a:gdLst/>
            <a:ahLst/>
            <a:cxnLst/>
            <a:rect l="l" t="t" r="r" b="b"/>
            <a:pathLst>
              <a:path w="490220" h="605789">
                <a:moveTo>
                  <a:pt x="0" y="605193"/>
                </a:moveTo>
                <a:lnTo>
                  <a:pt x="489864" y="605193"/>
                </a:lnTo>
                <a:lnTo>
                  <a:pt x="489864" y="0"/>
                </a:lnTo>
                <a:lnTo>
                  <a:pt x="0" y="0"/>
                </a:lnTo>
                <a:lnTo>
                  <a:pt x="0" y="605193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017382" y="2776562"/>
            <a:ext cx="490220" cy="605790"/>
          </a:xfrm>
          <a:custGeom>
            <a:avLst/>
            <a:gdLst/>
            <a:ahLst/>
            <a:cxnLst/>
            <a:rect l="l" t="t" r="r" b="b"/>
            <a:pathLst>
              <a:path w="490220" h="605789">
                <a:moveTo>
                  <a:pt x="0" y="605193"/>
                </a:moveTo>
                <a:lnTo>
                  <a:pt x="489851" y="605193"/>
                </a:lnTo>
                <a:lnTo>
                  <a:pt x="489851" y="0"/>
                </a:lnTo>
                <a:lnTo>
                  <a:pt x="0" y="0"/>
                </a:lnTo>
                <a:lnTo>
                  <a:pt x="0" y="605193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507221" y="2776562"/>
            <a:ext cx="490220" cy="605790"/>
          </a:xfrm>
          <a:custGeom>
            <a:avLst/>
            <a:gdLst/>
            <a:ahLst/>
            <a:cxnLst/>
            <a:rect l="l" t="t" r="r" b="b"/>
            <a:pathLst>
              <a:path w="490220" h="605789">
                <a:moveTo>
                  <a:pt x="0" y="605193"/>
                </a:moveTo>
                <a:lnTo>
                  <a:pt x="489851" y="605193"/>
                </a:lnTo>
                <a:lnTo>
                  <a:pt x="489851" y="0"/>
                </a:lnTo>
                <a:lnTo>
                  <a:pt x="0" y="0"/>
                </a:lnTo>
                <a:lnTo>
                  <a:pt x="0" y="605193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997060" y="2776562"/>
            <a:ext cx="490220" cy="605790"/>
          </a:xfrm>
          <a:custGeom>
            <a:avLst/>
            <a:gdLst/>
            <a:ahLst/>
            <a:cxnLst/>
            <a:rect l="l" t="t" r="r" b="b"/>
            <a:pathLst>
              <a:path w="490220" h="605789">
                <a:moveTo>
                  <a:pt x="0" y="605193"/>
                </a:moveTo>
                <a:lnTo>
                  <a:pt x="489864" y="605193"/>
                </a:lnTo>
                <a:lnTo>
                  <a:pt x="489864" y="0"/>
                </a:lnTo>
                <a:lnTo>
                  <a:pt x="0" y="0"/>
                </a:lnTo>
                <a:lnTo>
                  <a:pt x="0" y="605193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486900" y="2776562"/>
            <a:ext cx="490220" cy="605790"/>
          </a:xfrm>
          <a:custGeom>
            <a:avLst/>
            <a:gdLst/>
            <a:ahLst/>
            <a:cxnLst/>
            <a:rect l="l" t="t" r="r" b="b"/>
            <a:pathLst>
              <a:path w="490220" h="605789">
                <a:moveTo>
                  <a:pt x="0" y="605193"/>
                </a:moveTo>
                <a:lnTo>
                  <a:pt x="489851" y="605193"/>
                </a:lnTo>
                <a:lnTo>
                  <a:pt x="489851" y="0"/>
                </a:lnTo>
                <a:lnTo>
                  <a:pt x="0" y="0"/>
                </a:lnTo>
                <a:lnTo>
                  <a:pt x="0" y="605193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976739" y="2776562"/>
            <a:ext cx="490220" cy="605790"/>
          </a:xfrm>
          <a:custGeom>
            <a:avLst/>
            <a:gdLst/>
            <a:ahLst/>
            <a:cxnLst/>
            <a:rect l="l" t="t" r="r" b="b"/>
            <a:pathLst>
              <a:path w="490220" h="605789">
                <a:moveTo>
                  <a:pt x="0" y="605193"/>
                </a:moveTo>
                <a:lnTo>
                  <a:pt x="489851" y="605193"/>
                </a:lnTo>
                <a:lnTo>
                  <a:pt x="489851" y="0"/>
                </a:lnTo>
                <a:lnTo>
                  <a:pt x="0" y="0"/>
                </a:lnTo>
                <a:lnTo>
                  <a:pt x="0" y="605193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466578" y="2776562"/>
            <a:ext cx="490220" cy="605790"/>
          </a:xfrm>
          <a:custGeom>
            <a:avLst/>
            <a:gdLst/>
            <a:ahLst/>
            <a:cxnLst/>
            <a:rect l="l" t="t" r="r" b="b"/>
            <a:pathLst>
              <a:path w="490220" h="605789">
                <a:moveTo>
                  <a:pt x="0" y="605193"/>
                </a:moveTo>
                <a:lnTo>
                  <a:pt x="489864" y="605193"/>
                </a:lnTo>
                <a:lnTo>
                  <a:pt x="489864" y="0"/>
                </a:lnTo>
                <a:lnTo>
                  <a:pt x="0" y="0"/>
                </a:lnTo>
                <a:lnTo>
                  <a:pt x="0" y="605193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956543" y="2776562"/>
            <a:ext cx="490220" cy="605790"/>
          </a:xfrm>
          <a:custGeom>
            <a:avLst/>
            <a:gdLst/>
            <a:ahLst/>
            <a:cxnLst/>
            <a:rect l="l" t="t" r="r" b="b"/>
            <a:pathLst>
              <a:path w="490220" h="605789">
                <a:moveTo>
                  <a:pt x="0" y="605193"/>
                </a:moveTo>
                <a:lnTo>
                  <a:pt x="489851" y="605193"/>
                </a:lnTo>
                <a:lnTo>
                  <a:pt x="489851" y="0"/>
                </a:lnTo>
                <a:lnTo>
                  <a:pt x="0" y="0"/>
                </a:lnTo>
                <a:lnTo>
                  <a:pt x="0" y="605193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1446382" y="2776562"/>
            <a:ext cx="490220" cy="605790"/>
          </a:xfrm>
          <a:custGeom>
            <a:avLst/>
            <a:gdLst/>
            <a:ahLst/>
            <a:cxnLst/>
            <a:rect l="l" t="t" r="r" b="b"/>
            <a:pathLst>
              <a:path w="490220" h="605789">
                <a:moveTo>
                  <a:pt x="0" y="605193"/>
                </a:moveTo>
                <a:lnTo>
                  <a:pt x="489851" y="605193"/>
                </a:lnTo>
                <a:lnTo>
                  <a:pt x="489851" y="0"/>
                </a:lnTo>
                <a:lnTo>
                  <a:pt x="0" y="0"/>
                </a:lnTo>
                <a:lnTo>
                  <a:pt x="0" y="605193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28900" y="743330"/>
            <a:ext cx="0" cy="6033770"/>
          </a:xfrm>
          <a:custGeom>
            <a:avLst/>
            <a:gdLst/>
            <a:ahLst/>
            <a:cxnLst/>
            <a:rect l="l" t="t" r="r" b="b"/>
            <a:pathLst>
              <a:path h="6033770">
                <a:moveTo>
                  <a:pt x="0" y="0"/>
                </a:moveTo>
                <a:lnTo>
                  <a:pt x="0" y="603349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118739" y="1484502"/>
            <a:ext cx="0" cy="5292725"/>
          </a:xfrm>
          <a:custGeom>
            <a:avLst/>
            <a:gdLst/>
            <a:ahLst/>
            <a:cxnLst/>
            <a:rect l="l" t="t" r="r" b="b"/>
            <a:pathLst>
              <a:path h="5292725">
                <a:moveTo>
                  <a:pt x="0" y="0"/>
                </a:moveTo>
                <a:lnTo>
                  <a:pt x="0" y="529232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608578" y="743330"/>
            <a:ext cx="0" cy="6033770"/>
          </a:xfrm>
          <a:custGeom>
            <a:avLst/>
            <a:gdLst/>
            <a:ahLst/>
            <a:cxnLst/>
            <a:rect l="l" t="t" r="r" b="b"/>
            <a:pathLst>
              <a:path h="6033770">
                <a:moveTo>
                  <a:pt x="0" y="0"/>
                </a:moveTo>
                <a:lnTo>
                  <a:pt x="0" y="603349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098416" y="1484502"/>
            <a:ext cx="0" cy="5292725"/>
          </a:xfrm>
          <a:custGeom>
            <a:avLst/>
            <a:gdLst/>
            <a:ahLst/>
            <a:cxnLst/>
            <a:rect l="l" t="t" r="r" b="b"/>
            <a:pathLst>
              <a:path h="5292725">
                <a:moveTo>
                  <a:pt x="0" y="0"/>
                </a:moveTo>
                <a:lnTo>
                  <a:pt x="0" y="529232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588383" y="743330"/>
            <a:ext cx="0" cy="6033770"/>
          </a:xfrm>
          <a:custGeom>
            <a:avLst/>
            <a:gdLst/>
            <a:ahLst/>
            <a:cxnLst/>
            <a:rect l="l" t="t" r="r" b="b"/>
            <a:pathLst>
              <a:path h="6033770">
                <a:moveTo>
                  <a:pt x="0" y="0"/>
                </a:moveTo>
                <a:lnTo>
                  <a:pt x="0" y="603349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078221" y="1484502"/>
            <a:ext cx="0" cy="5292725"/>
          </a:xfrm>
          <a:custGeom>
            <a:avLst/>
            <a:gdLst/>
            <a:ahLst/>
            <a:cxnLst/>
            <a:rect l="l" t="t" r="r" b="b"/>
            <a:pathLst>
              <a:path h="5292725">
                <a:moveTo>
                  <a:pt x="0" y="0"/>
                </a:moveTo>
                <a:lnTo>
                  <a:pt x="0" y="529232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568060" y="1484502"/>
            <a:ext cx="0" cy="5292725"/>
          </a:xfrm>
          <a:custGeom>
            <a:avLst/>
            <a:gdLst/>
            <a:ahLst/>
            <a:cxnLst/>
            <a:rect l="l" t="t" r="r" b="b"/>
            <a:pathLst>
              <a:path h="5292725">
                <a:moveTo>
                  <a:pt x="0" y="0"/>
                </a:moveTo>
                <a:lnTo>
                  <a:pt x="0" y="529232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057900" y="1484502"/>
            <a:ext cx="0" cy="5292725"/>
          </a:xfrm>
          <a:custGeom>
            <a:avLst/>
            <a:gdLst/>
            <a:ahLst/>
            <a:cxnLst/>
            <a:rect l="l" t="t" r="r" b="b"/>
            <a:pathLst>
              <a:path h="5292725">
                <a:moveTo>
                  <a:pt x="0" y="0"/>
                </a:moveTo>
                <a:lnTo>
                  <a:pt x="0" y="529232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547739" y="1484502"/>
            <a:ext cx="0" cy="5292725"/>
          </a:xfrm>
          <a:custGeom>
            <a:avLst/>
            <a:gdLst/>
            <a:ahLst/>
            <a:cxnLst/>
            <a:rect l="l" t="t" r="r" b="b"/>
            <a:pathLst>
              <a:path h="5292725">
                <a:moveTo>
                  <a:pt x="0" y="0"/>
                </a:moveTo>
                <a:lnTo>
                  <a:pt x="0" y="529232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037578" y="743330"/>
            <a:ext cx="0" cy="6033770"/>
          </a:xfrm>
          <a:custGeom>
            <a:avLst/>
            <a:gdLst/>
            <a:ahLst/>
            <a:cxnLst/>
            <a:rect l="l" t="t" r="r" b="b"/>
            <a:pathLst>
              <a:path h="6033770">
                <a:moveTo>
                  <a:pt x="0" y="0"/>
                </a:moveTo>
                <a:lnTo>
                  <a:pt x="0" y="603349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527417" y="1484502"/>
            <a:ext cx="0" cy="5292725"/>
          </a:xfrm>
          <a:custGeom>
            <a:avLst/>
            <a:gdLst/>
            <a:ahLst/>
            <a:cxnLst/>
            <a:rect l="l" t="t" r="r" b="b"/>
            <a:pathLst>
              <a:path h="5292725">
                <a:moveTo>
                  <a:pt x="0" y="0"/>
                </a:moveTo>
                <a:lnTo>
                  <a:pt x="0" y="529232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017382" y="1484502"/>
            <a:ext cx="0" cy="5292725"/>
          </a:xfrm>
          <a:custGeom>
            <a:avLst/>
            <a:gdLst/>
            <a:ahLst/>
            <a:cxnLst/>
            <a:rect l="l" t="t" r="r" b="b"/>
            <a:pathLst>
              <a:path h="5292725">
                <a:moveTo>
                  <a:pt x="0" y="0"/>
                </a:moveTo>
                <a:lnTo>
                  <a:pt x="0" y="529232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507221" y="1484502"/>
            <a:ext cx="0" cy="5292725"/>
          </a:xfrm>
          <a:custGeom>
            <a:avLst/>
            <a:gdLst/>
            <a:ahLst/>
            <a:cxnLst/>
            <a:rect l="l" t="t" r="r" b="b"/>
            <a:pathLst>
              <a:path h="5292725">
                <a:moveTo>
                  <a:pt x="0" y="0"/>
                </a:moveTo>
                <a:lnTo>
                  <a:pt x="0" y="529232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997060" y="1484502"/>
            <a:ext cx="0" cy="5292725"/>
          </a:xfrm>
          <a:custGeom>
            <a:avLst/>
            <a:gdLst/>
            <a:ahLst/>
            <a:cxnLst/>
            <a:rect l="l" t="t" r="r" b="b"/>
            <a:pathLst>
              <a:path h="5292725">
                <a:moveTo>
                  <a:pt x="0" y="0"/>
                </a:moveTo>
                <a:lnTo>
                  <a:pt x="0" y="529232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486900" y="1484502"/>
            <a:ext cx="0" cy="5292725"/>
          </a:xfrm>
          <a:custGeom>
            <a:avLst/>
            <a:gdLst/>
            <a:ahLst/>
            <a:cxnLst/>
            <a:rect l="l" t="t" r="r" b="b"/>
            <a:pathLst>
              <a:path h="5292725">
                <a:moveTo>
                  <a:pt x="0" y="0"/>
                </a:moveTo>
                <a:lnTo>
                  <a:pt x="0" y="529232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976739" y="743330"/>
            <a:ext cx="0" cy="6033770"/>
          </a:xfrm>
          <a:custGeom>
            <a:avLst/>
            <a:gdLst/>
            <a:ahLst/>
            <a:cxnLst/>
            <a:rect l="l" t="t" r="r" b="b"/>
            <a:pathLst>
              <a:path h="6033770">
                <a:moveTo>
                  <a:pt x="0" y="0"/>
                </a:moveTo>
                <a:lnTo>
                  <a:pt x="0" y="603349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0466578" y="1484502"/>
            <a:ext cx="0" cy="5292725"/>
          </a:xfrm>
          <a:custGeom>
            <a:avLst/>
            <a:gdLst/>
            <a:ahLst/>
            <a:cxnLst/>
            <a:rect l="l" t="t" r="r" b="b"/>
            <a:pathLst>
              <a:path h="5292725">
                <a:moveTo>
                  <a:pt x="0" y="0"/>
                </a:moveTo>
                <a:lnTo>
                  <a:pt x="0" y="529232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0956543" y="1484502"/>
            <a:ext cx="0" cy="5292725"/>
          </a:xfrm>
          <a:custGeom>
            <a:avLst/>
            <a:gdLst/>
            <a:ahLst/>
            <a:cxnLst/>
            <a:rect l="l" t="t" r="r" b="b"/>
            <a:pathLst>
              <a:path h="5292725">
                <a:moveTo>
                  <a:pt x="0" y="0"/>
                </a:moveTo>
                <a:lnTo>
                  <a:pt x="0" y="529232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1446382" y="1484502"/>
            <a:ext cx="0" cy="5292725"/>
          </a:xfrm>
          <a:custGeom>
            <a:avLst/>
            <a:gdLst/>
            <a:ahLst/>
            <a:cxnLst/>
            <a:rect l="l" t="t" r="r" b="b"/>
            <a:pathLst>
              <a:path h="5292725">
                <a:moveTo>
                  <a:pt x="0" y="0"/>
                </a:moveTo>
                <a:lnTo>
                  <a:pt x="0" y="529232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53695" y="1503552"/>
            <a:ext cx="11789410" cy="0"/>
          </a:xfrm>
          <a:custGeom>
            <a:avLst/>
            <a:gdLst/>
            <a:ahLst/>
            <a:cxnLst/>
            <a:rect l="l" t="t" r="r" b="b"/>
            <a:pathLst>
              <a:path w="11789410">
                <a:moveTo>
                  <a:pt x="0" y="0"/>
                </a:moveTo>
                <a:lnTo>
                  <a:pt x="11788876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53695" y="2776601"/>
            <a:ext cx="11789410" cy="0"/>
          </a:xfrm>
          <a:custGeom>
            <a:avLst/>
            <a:gdLst/>
            <a:ahLst/>
            <a:cxnLst/>
            <a:rect l="l" t="t" r="r" b="b"/>
            <a:pathLst>
              <a:path w="11789410">
                <a:moveTo>
                  <a:pt x="0" y="0"/>
                </a:moveTo>
                <a:lnTo>
                  <a:pt x="1178887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60045" y="743330"/>
            <a:ext cx="0" cy="6033770"/>
          </a:xfrm>
          <a:custGeom>
            <a:avLst/>
            <a:gdLst/>
            <a:ahLst/>
            <a:cxnLst/>
            <a:rect l="l" t="t" r="r" b="b"/>
            <a:pathLst>
              <a:path h="6033770">
                <a:moveTo>
                  <a:pt x="0" y="0"/>
                </a:moveTo>
                <a:lnTo>
                  <a:pt x="0" y="603349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1936221" y="743330"/>
            <a:ext cx="0" cy="6033770"/>
          </a:xfrm>
          <a:custGeom>
            <a:avLst/>
            <a:gdLst/>
            <a:ahLst/>
            <a:cxnLst/>
            <a:rect l="l" t="t" r="r" b="b"/>
            <a:pathLst>
              <a:path h="6033770">
                <a:moveTo>
                  <a:pt x="0" y="0"/>
                </a:moveTo>
                <a:lnTo>
                  <a:pt x="0" y="603349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53695" y="749680"/>
            <a:ext cx="11789410" cy="0"/>
          </a:xfrm>
          <a:custGeom>
            <a:avLst/>
            <a:gdLst/>
            <a:ahLst/>
            <a:cxnLst/>
            <a:rect l="l" t="t" r="r" b="b"/>
            <a:pathLst>
              <a:path w="11789410">
                <a:moveTo>
                  <a:pt x="0" y="0"/>
                </a:moveTo>
                <a:lnTo>
                  <a:pt x="1178887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2713101" y="1000759"/>
            <a:ext cx="8108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14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ciudad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3682746" y="1000759"/>
            <a:ext cx="8293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14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género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5470271" y="1000759"/>
            <a:ext cx="6870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14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edad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7663180" y="1000759"/>
            <a:ext cx="16865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Por nivel 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educación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0333355" y="1000759"/>
            <a:ext cx="12452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Por nivel 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vida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2789301" y="1911956"/>
            <a:ext cx="203200" cy="4692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Paz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3279521" y="1901084"/>
            <a:ext cx="203200" cy="487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Alto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3769359" y="1921882"/>
            <a:ext cx="203200" cy="4489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spc="-7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ón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259326" y="1912711"/>
            <a:ext cx="203200" cy="4654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jer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4749165" y="1750165"/>
            <a:ext cx="203200" cy="7880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De 18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24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5239003" y="1750165"/>
            <a:ext cx="203200" cy="7880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De 25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34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5728970" y="1750165"/>
            <a:ext cx="203200" cy="7880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De 35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44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6219190" y="1750165"/>
            <a:ext cx="203200" cy="7880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De 45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54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6709029" y="1587028"/>
            <a:ext cx="203200" cy="11163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De 55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adelante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7198994" y="1719049"/>
            <a:ext cx="203200" cy="8521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asistió…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7688960" y="1827816"/>
            <a:ext cx="203200" cy="6343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im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8178800" y="1732030"/>
            <a:ext cx="203200" cy="8267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Secundaria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8668527" y="1541556"/>
            <a:ext cx="203835" cy="12052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Técnico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superior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9158858" y="1702922"/>
            <a:ext cx="203200" cy="88391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Uni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id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9542144" y="1695117"/>
            <a:ext cx="416559" cy="8991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1430"/>
              </a:lnSpc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Post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grado</a:t>
            </a:r>
            <a:r>
              <a:rPr sz="1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maestría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10138664" y="1546239"/>
            <a:ext cx="203200" cy="11976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…cómodamente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0628630" y="1610858"/>
            <a:ext cx="203200" cy="10674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…cubrir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gastos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11118595" y="1583783"/>
            <a:ext cx="203200" cy="11220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…con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dificultad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11501516" y="1655947"/>
            <a:ext cx="417195" cy="9791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143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…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sz="14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mucha</a:t>
            </a:r>
            <a:endParaRPr sz="14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dificultad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156845" y="2848990"/>
            <a:ext cx="20332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Fuente de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información</a:t>
            </a:r>
            <a:r>
              <a:rPr sz="1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119" name="object 119"/>
          <p:cNvGraphicFramePr>
            <a:graphicFrameLocks noGrp="1"/>
          </p:cNvGraphicFramePr>
          <p:nvPr/>
        </p:nvGraphicFramePr>
        <p:xfrm>
          <a:off x="635" y="2953336"/>
          <a:ext cx="12198983" cy="38171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035"/>
                <a:gridCol w="2475230"/>
                <a:gridCol w="490219"/>
                <a:gridCol w="490220"/>
                <a:gridCol w="490220"/>
                <a:gridCol w="490220"/>
                <a:gridCol w="490220"/>
                <a:gridCol w="490220"/>
                <a:gridCol w="490220"/>
                <a:gridCol w="490219"/>
                <a:gridCol w="490220"/>
                <a:gridCol w="490220"/>
                <a:gridCol w="490220"/>
                <a:gridCol w="490220"/>
                <a:gridCol w="490220"/>
                <a:gridCol w="490220"/>
                <a:gridCol w="490220"/>
                <a:gridCol w="490220"/>
                <a:gridCol w="490220"/>
                <a:gridCol w="490220"/>
                <a:gridCol w="496570"/>
                <a:gridCol w="250190"/>
              </a:tblGrid>
              <a:tr h="428419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general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1285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58419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106045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106045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30%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051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5240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Fuente de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entretenimiento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58419"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106045"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106045"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25%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0528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240" marR="9779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Plataforma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defensa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1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sus 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derechos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-35" dirty="0">
                          <a:latin typeface="Arial"/>
                          <a:cs typeface="Arial"/>
                        </a:rPr>
                        <a:t>11%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1747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106045"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106045"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16%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96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Lugar y espacio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para</a:t>
                      </a:r>
                      <a:r>
                        <a:rPr sz="1400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socializar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52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interactuar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R="58419"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R="106045"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R="106045"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10%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4960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240" marR="688975" algn="just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Lugar de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espacio</a:t>
                      </a:r>
                      <a:r>
                        <a:rPr sz="1400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para  interactuar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líderes  políticos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63500" algn="r">
                        <a:lnSpc>
                          <a:spcPct val="100000"/>
                        </a:lnSpc>
                      </a:pPr>
                      <a:r>
                        <a:rPr sz="1400" spc="-1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106045"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106045"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11%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496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240" marR="29209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Plataforma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para expresar su 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opinión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sobre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problemas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1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  barrio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sociedad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1747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106045"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106045"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6%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821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E9D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Fuente de</a:t>
                      </a:r>
                      <a:r>
                        <a:rPr sz="1400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educación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10604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10604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2%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E9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" y="744219"/>
            <a:ext cx="12190730" cy="12700"/>
          </a:xfrm>
          <a:custGeom>
            <a:avLst/>
            <a:gdLst/>
            <a:ahLst/>
            <a:cxnLst/>
            <a:rect l="l" t="t" r="r" b="b"/>
            <a:pathLst>
              <a:path w="12190730" h="12700">
                <a:moveTo>
                  <a:pt x="0" y="12700"/>
                </a:moveTo>
                <a:lnTo>
                  <a:pt x="12190730" y="12700"/>
                </a:lnTo>
                <a:lnTo>
                  <a:pt x="121907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0" y="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70">
                <a:moveTo>
                  <a:pt x="0" y="0"/>
                </a:moveTo>
                <a:lnTo>
                  <a:pt x="0" y="750570"/>
                </a:lnTo>
              </a:path>
            </a:pathLst>
          </a:custGeom>
          <a:ln w="12700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48130" y="29273"/>
            <a:ext cx="77927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0" dirty="0">
                <a:latin typeface="Calibri"/>
                <a:cs typeface="Calibri"/>
              </a:rPr>
              <a:t>Calificación sobre </a:t>
            </a:r>
            <a:r>
              <a:rPr sz="3600" b="0" spc="-5" dirty="0">
                <a:latin typeface="Calibri"/>
                <a:cs typeface="Calibri"/>
              </a:rPr>
              <a:t>las </a:t>
            </a:r>
            <a:r>
              <a:rPr sz="3600" b="0" spc="-15" dirty="0">
                <a:latin typeface="Calibri"/>
                <a:cs typeface="Calibri"/>
              </a:rPr>
              <a:t>tareas </a:t>
            </a:r>
            <a:r>
              <a:rPr sz="3600" b="0" spc="-5" dirty="0">
                <a:latin typeface="Calibri"/>
                <a:cs typeface="Calibri"/>
              </a:rPr>
              <a:t>de </a:t>
            </a:r>
            <a:r>
              <a:rPr sz="3600" b="0" dirty="0">
                <a:latin typeface="Calibri"/>
                <a:cs typeface="Calibri"/>
              </a:rPr>
              <a:t>los</a:t>
            </a:r>
            <a:r>
              <a:rPr sz="3600" b="0" spc="-10" dirty="0">
                <a:latin typeface="Calibri"/>
                <a:cs typeface="Calibri"/>
              </a:rPr>
              <a:t> </a:t>
            </a:r>
            <a:r>
              <a:rPr sz="3600" b="0" dirty="0">
                <a:latin typeface="Calibri"/>
                <a:cs typeface="Calibri"/>
              </a:rPr>
              <a:t>medios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181089"/>
            <a:ext cx="12192000" cy="676910"/>
          </a:xfrm>
          <a:custGeom>
            <a:avLst/>
            <a:gdLst/>
            <a:ahLst/>
            <a:cxnLst/>
            <a:rect l="l" t="t" r="r" b="b"/>
            <a:pathLst>
              <a:path w="12192000" h="676909">
                <a:moveTo>
                  <a:pt x="12191999" y="0"/>
                </a:moveTo>
                <a:lnTo>
                  <a:pt x="0" y="0"/>
                </a:lnTo>
                <a:lnTo>
                  <a:pt x="0" y="676907"/>
                </a:lnTo>
                <a:lnTo>
                  <a:pt x="12191999" y="676907"/>
                </a:lnTo>
                <a:lnTo>
                  <a:pt x="12191999" y="0"/>
                </a:lnTo>
                <a:close/>
              </a:path>
            </a:pathLst>
          </a:custGeom>
          <a:solidFill>
            <a:srgbClr val="005E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174739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700"/>
                </a:moveTo>
                <a:lnTo>
                  <a:pt x="12191999" y="12700"/>
                </a:lnTo>
                <a:lnTo>
                  <a:pt x="1219199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020" y="5885179"/>
            <a:ext cx="2014220" cy="9728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763520" y="6231572"/>
            <a:ext cx="8356600" cy="549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60"/>
              </a:lnSpc>
              <a:spcBef>
                <a:spcPts val="100"/>
              </a:spcBef>
            </a:pPr>
            <a:r>
              <a:rPr sz="1800" spc="-105" dirty="0">
                <a:solidFill>
                  <a:srgbClr val="FFFFFF"/>
                </a:solidFill>
                <a:latin typeface="Calibri"/>
                <a:cs typeface="Calibri"/>
              </a:rPr>
              <a:t>P.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una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escala del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 a 10,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cuan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efectivos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diría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usted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que son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los medios de</a:t>
            </a:r>
            <a:r>
              <a:rPr sz="1800" spc="3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comunicación</a:t>
            </a:r>
            <a:endParaRPr sz="1800">
              <a:latin typeface="Calibri"/>
              <a:cs typeface="Calibri"/>
            </a:endParaRPr>
          </a:p>
          <a:p>
            <a:pPr marL="3810" algn="ctr">
              <a:lnSpc>
                <a:spcPts val="206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haciendo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las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siguientes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cosas…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998200" y="0"/>
            <a:ext cx="1193799" cy="74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832307" y="1101216"/>
          <a:ext cx="9779632" cy="45662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6295"/>
                <a:gridCol w="1278890"/>
                <a:gridCol w="1278889"/>
                <a:gridCol w="1278889"/>
                <a:gridCol w="1278889"/>
                <a:gridCol w="1278890"/>
                <a:gridCol w="1278890"/>
              </a:tblGrid>
              <a:tr h="7510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25755" marR="212725" indent="-10668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lif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ó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 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sobre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67995" marR="313055" indent="-14478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Muy</a:t>
                      </a:r>
                      <a:r>
                        <a:rPr sz="14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frio 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(0-2)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27355" marR="420370" indent="3810" algn="ctr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Frio  (3 -</a:t>
                      </a:r>
                      <a:r>
                        <a:rPr sz="1400" b="1" spc="-1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68630" marR="370840" indent="-8890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 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(5-6)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27990" marR="328930" indent="-86995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lie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  (7 -</a:t>
                      </a:r>
                      <a:r>
                        <a:rPr sz="14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84810" marR="151130" indent="-220979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Muy</a:t>
                      </a:r>
                      <a:r>
                        <a:rPr sz="14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caliente 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(9 -</a:t>
                      </a:r>
                      <a:r>
                        <a:rPr sz="14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455040">
                <a:tc>
                  <a:txBody>
                    <a:bodyPr/>
                    <a:lstStyle/>
                    <a:p>
                      <a:pPr marL="6985" marR="1587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Cobertura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sobre la política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 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economía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8 /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55%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477520" algn="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44%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7583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Periodismo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investigación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5 /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34%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55%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10%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523240" algn="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758317">
                <a:tc>
                  <a:txBody>
                    <a:bodyPr/>
                    <a:lstStyle/>
                    <a:p>
                      <a:pPr marL="6985" marR="113664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Cobertura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sobre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 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desarrollo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humano y</a:t>
                      </a:r>
                      <a:r>
                        <a:rPr sz="14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social 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país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6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10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12%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61%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26%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523240" algn="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1074166">
                <a:tc>
                  <a:txBody>
                    <a:bodyPr/>
                    <a:lstStyle/>
                    <a:p>
                      <a:pPr marL="6985" marR="282575">
                        <a:lnSpc>
                          <a:spcPts val="1680"/>
                        </a:lnSpc>
                        <a:spcBef>
                          <a:spcPts val="4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Cobertura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sobre</a:t>
                      </a:r>
                      <a:r>
                        <a:rPr sz="14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asuntos  relacionados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  transparencia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985" marR="526415">
                        <a:lnSpc>
                          <a:spcPts val="168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responsabilidad en</a:t>
                      </a:r>
                      <a:r>
                        <a:rPr sz="14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  función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pública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6 /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27%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45%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29%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R="523240" algn="r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758291">
                <a:tc>
                  <a:txBody>
                    <a:bodyPr/>
                    <a:lstStyle/>
                    <a:p>
                      <a:pPr marL="6985" marR="249554" algn="just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Cobertura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sobre asuntos 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que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afectan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público</a:t>
                      </a:r>
                      <a:r>
                        <a:rPr sz="1400" b="1" spc="-1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 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general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6 /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8%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41%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33%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18%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523240" algn="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" y="744219"/>
            <a:ext cx="12190730" cy="12700"/>
          </a:xfrm>
          <a:custGeom>
            <a:avLst/>
            <a:gdLst/>
            <a:ahLst/>
            <a:cxnLst/>
            <a:rect l="l" t="t" r="r" b="b"/>
            <a:pathLst>
              <a:path w="12190730" h="12700">
                <a:moveTo>
                  <a:pt x="0" y="12700"/>
                </a:moveTo>
                <a:lnTo>
                  <a:pt x="12190730" y="12700"/>
                </a:lnTo>
                <a:lnTo>
                  <a:pt x="121907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0" y="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70">
                <a:moveTo>
                  <a:pt x="0" y="0"/>
                </a:moveTo>
                <a:lnTo>
                  <a:pt x="0" y="750570"/>
                </a:lnTo>
              </a:path>
            </a:pathLst>
          </a:custGeom>
          <a:ln w="12700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73853" y="68516"/>
            <a:ext cx="24149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latin typeface="Calibri"/>
                <a:cs typeface="Calibri"/>
              </a:rPr>
              <a:t>Ficha</a:t>
            </a:r>
            <a:r>
              <a:rPr sz="3600" b="0" spc="-90" dirty="0">
                <a:latin typeface="Calibri"/>
                <a:cs typeface="Calibri"/>
              </a:rPr>
              <a:t> </a:t>
            </a:r>
            <a:r>
              <a:rPr sz="3600" b="0" spc="-15" dirty="0">
                <a:latin typeface="Calibri"/>
                <a:cs typeface="Calibri"/>
              </a:rPr>
              <a:t>técnica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70" y="6181089"/>
            <a:ext cx="12190730" cy="676910"/>
          </a:xfrm>
          <a:custGeom>
            <a:avLst/>
            <a:gdLst/>
            <a:ahLst/>
            <a:cxnLst/>
            <a:rect l="l" t="t" r="r" b="b"/>
            <a:pathLst>
              <a:path w="12190730" h="676909">
                <a:moveTo>
                  <a:pt x="12190730" y="0"/>
                </a:moveTo>
                <a:lnTo>
                  <a:pt x="0" y="0"/>
                </a:lnTo>
                <a:lnTo>
                  <a:pt x="0" y="676907"/>
                </a:lnTo>
                <a:lnTo>
                  <a:pt x="12190730" y="676907"/>
                </a:lnTo>
                <a:lnTo>
                  <a:pt x="12190730" y="0"/>
                </a:lnTo>
                <a:close/>
              </a:path>
            </a:pathLst>
          </a:custGeom>
          <a:solidFill>
            <a:srgbClr val="005E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70" y="6181089"/>
            <a:ext cx="12190730" cy="676910"/>
          </a:xfrm>
          <a:custGeom>
            <a:avLst/>
            <a:gdLst/>
            <a:ahLst/>
            <a:cxnLst/>
            <a:rect l="l" t="t" r="r" b="b"/>
            <a:pathLst>
              <a:path w="12190730" h="676909">
                <a:moveTo>
                  <a:pt x="12190730" y="0"/>
                </a:moveTo>
                <a:lnTo>
                  <a:pt x="0" y="0"/>
                </a:lnTo>
                <a:lnTo>
                  <a:pt x="0" y="676907"/>
                </a:lnTo>
              </a:path>
            </a:pathLst>
          </a:custGeom>
          <a:ln w="12700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020" y="5885179"/>
            <a:ext cx="2014220" cy="9728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460714"/>
              </p:ext>
            </p:extLst>
          </p:nvPr>
        </p:nvGraphicFramePr>
        <p:xfrm>
          <a:off x="850226" y="1228725"/>
          <a:ext cx="10282554" cy="48805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8404"/>
                <a:gridCol w="6534150"/>
              </a:tblGrid>
              <a:tr h="706882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605"/>
                        </a:spcBef>
                      </a:pPr>
                      <a:r>
                        <a:rPr sz="1800" b="1" spc="-1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Cobertura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03835" marB="0"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1605"/>
                        </a:spcBef>
                      </a:pPr>
                      <a:r>
                        <a:rPr sz="18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Ciudades de La </a:t>
                      </a:r>
                      <a:r>
                        <a:rPr sz="1800" spc="-1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Paz </a:t>
                      </a:r>
                      <a:r>
                        <a:rPr sz="18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18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800" spc="5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Alto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03835" marB="0"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  <a:tr h="706881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610"/>
                        </a:spcBef>
                      </a:pPr>
                      <a:r>
                        <a:rPr sz="1800" b="1" spc="-1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Población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04470" marB="0">
                    <a:lnT w="12700">
                      <a:solidFill>
                        <a:srgbClr val="5B9BD4"/>
                      </a:solidFill>
                      <a:prstDash val="solid"/>
                    </a:lnT>
                    <a:solidFill>
                      <a:srgbClr val="2D75B6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1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Personas </a:t>
                      </a:r>
                      <a:r>
                        <a:rPr sz="18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de ambos </a:t>
                      </a:r>
                      <a:r>
                        <a:rPr sz="1800" spc="-1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sexos, mayores </a:t>
                      </a:r>
                      <a:r>
                        <a:rPr sz="18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18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18 </a:t>
                      </a:r>
                      <a:r>
                        <a:rPr sz="18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años, de </a:t>
                      </a:r>
                      <a:r>
                        <a:rPr sz="1800" spc="-1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todos </a:t>
                      </a:r>
                      <a:r>
                        <a:rPr sz="18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los</a:t>
                      </a:r>
                      <a:r>
                        <a:rPr sz="1800" spc="21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niveles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spc="-1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socioeconómicos </a:t>
                      </a:r>
                      <a:r>
                        <a:rPr sz="18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18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niveles de</a:t>
                      </a:r>
                      <a:r>
                        <a:rPr sz="1800" spc="7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educación.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T w="12700">
                      <a:solidFill>
                        <a:srgbClr val="5B9BD4"/>
                      </a:solidFill>
                      <a:prstDash val="solid"/>
                    </a:lnT>
                    <a:solidFill>
                      <a:srgbClr val="5B9BD4">
                        <a:alpha val="19999"/>
                      </a:srgbClr>
                    </a:solidFill>
                  </a:tcPr>
                </a:tc>
              </a:tr>
              <a:tr h="477850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800" b="1" spc="-3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Tamaño </a:t>
                      </a:r>
                      <a:r>
                        <a:rPr sz="18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1800" b="1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800" b="1" spc="2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muestra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90170" marB="0"/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8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800 </a:t>
                      </a:r>
                      <a:r>
                        <a:rPr sz="1800" spc="-1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encuestas </a:t>
                      </a:r>
                      <a:r>
                        <a:rPr sz="18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presenciales </a:t>
                      </a:r>
                      <a:r>
                        <a:rPr sz="1800" spc="-1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realizadas </a:t>
                      </a:r>
                      <a:r>
                        <a:rPr sz="18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1800" spc="7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hogares.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90170" marB="0"/>
                </a:tc>
              </a:tr>
              <a:tr h="477824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8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Diseño</a:t>
                      </a:r>
                      <a:r>
                        <a:rPr sz="1800" b="1" spc="-2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muestral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90170" marB="0">
                    <a:solidFill>
                      <a:srgbClr val="5B9BD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800" spc="-1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Aleatorio, </a:t>
                      </a:r>
                      <a:r>
                        <a:rPr sz="1800" spc="-1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por conglomerados, polietápico </a:t>
                      </a:r>
                      <a:r>
                        <a:rPr sz="18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1800" spc="-1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por</a:t>
                      </a:r>
                      <a:r>
                        <a:rPr sz="1800" spc="21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cuotas.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90170" marB="0">
                    <a:solidFill>
                      <a:srgbClr val="DEEBF7"/>
                    </a:solidFill>
                  </a:tcPr>
                </a:tc>
              </a:tr>
              <a:tr h="14138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Error</a:t>
                      </a:r>
                      <a:r>
                        <a:rPr sz="1800" b="1" spc="-1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muestral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8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Nivel de </a:t>
                      </a:r>
                      <a:r>
                        <a:rPr sz="1800" spc="-1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confianza </a:t>
                      </a:r>
                      <a:r>
                        <a:rPr sz="18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1800" spc="10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95%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Margen </a:t>
                      </a:r>
                      <a:r>
                        <a:rPr sz="18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1800" spc="-1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error </a:t>
                      </a:r>
                      <a:r>
                        <a:rPr sz="18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18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± 4 % </a:t>
                      </a:r>
                      <a:r>
                        <a:rPr sz="1800" spc="-2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para </a:t>
                      </a:r>
                      <a:r>
                        <a:rPr sz="18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el </a:t>
                      </a:r>
                      <a:r>
                        <a:rPr sz="1800" spc="-1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total </a:t>
                      </a:r>
                      <a:r>
                        <a:rPr sz="18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18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800" spc="19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muestra.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1097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800" b="1" spc="-2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Trabajo </a:t>
                      </a:r>
                      <a:r>
                        <a:rPr sz="18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b="1" spc="2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campo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5B9BD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085" marR="2974340">
                        <a:lnSpc>
                          <a:spcPts val="2160"/>
                        </a:lnSpc>
                        <a:spcBef>
                          <a:spcPts val="45"/>
                        </a:spcBef>
                      </a:pPr>
                      <a:r>
                        <a:rPr sz="1800" dirty="0" err="1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Primera</a:t>
                      </a:r>
                      <a:r>
                        <a:rPr lang="es-BO" sz="1800" baseline="0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parte</a:t>
                      </a:r>
                      <a:r>
                        <a:rPr sz="180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: fines </a:t>
                      </a:r>
                      <a:r>
                        <a:rPr sz="1800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de octubre  </a:t>
                      </a:r>
                      <a:r>
                        <a:rPr sz="1800" spc="-3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Tercera </a:t>
                      </a:r>
                      <a:r>
                        <a:rPr sz="180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parte: fines </a:t>
                      </a:r>
                      <a:r>
                        <a:rPr sz="1800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800" spc="-4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noviembre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5B9BD4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10998200" y="0"/>
            <a:ext cx="1193799" cy="74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" y="744219"/>
            <a:ext cx="12190730" cy="12700"/>
          </a:xfrm>
          <a:custGeom>
            <a:avLst/>
            <a:gdLst/>
            <a:ahLst/>
            <a:cxnLst/>
            <a:rect l="l" t="t" r="r" b="b"/>
            <a:pathLst>
              <a:path w="12190730" h="12700">
                <a:moveTo>
                  <a:pt x="0" y="12700"/>
                </a:moveTo>
                <a:lnTo>
                  <a:pt x="12190730" y="12700"/>
                </a:lnTo>
                <a:lnTo>
                  <a:pt x="121907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0" y="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70">
                <a:moveTo>
                  <a:pt x="0" y="0"/>
                </a:moveTo>
                <a:lnTo>
                  <a:pt x="0" y="750570"/>
                </a:lnTo>
              </a:path>
            </a:pathLst>
          </a:custGeom>
          <a:ln w="12700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17370" y="29273"/>
            <a:ext cx="725233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0" dirty="0">
                <a:latin typeface="Calibri"/>
                <a:cs typeface="Calibri"/>
              </a:rPr>
              <a:t>Calificaciones </a:t>
            </a:r>
            <a:r>
              <a:rPr sz="3600" b="0" spc="-5" dirty="0">
                <a:latin typeface="Calibri"/>
                <a:cs typeface="Calibri"/>
              </a:rPr>
              <a:t>de </a:t>
            </a:r>
            <a:r>
              <a:rPr sz="3600" b="0" dirty="0">
                <a:latin typeface="Calibri"/>
                <a:cs typeface="Calibri"/>
              </a:rPr>
              <a:t>los medios en</a:t>
            </a:r>
            <a:r>
              <a:rPr sz="3600" b="0" spc="-40" dirty="0">
                <a:latin typeface="Calibri"/>
                <a:cs typeface="Calibri"/>
              </a:rPr>
              <a:t> </a:t>
            </a:r>
            <a:r>
              <a:rPr sz="3600" b="0" spc="-15" dirty="0">
                <a:latin typeface="Calibri"/>
                <a:cs typeface="Calibri"/>
              </a:rPr>
              <a:t>general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181089"/>
            <a:ext cx="12192000" cy="676910"/>
          </a:xfrm>
          <a:custGeom>
            <a:avLst/>
            <a:gdLst/>
            <a:ahLst/>
            <a:cxnLst/>
            <a:rect l="l" t="t" r="r" b="b"/>
            <a:pathLst>
              <a:path w="12192000" h="676909">
                <a:moveTo>
                  <a:pt x="12191999" y="0"/>
                </a:moveTo>
                <a:lnTo>
                  <a:pt x="0" y="0"/>
                </a:lnTo>
                <a:lnTo>
                  <a:pt x="0" y="676907"/>
                </a:lnTo>
                <a:lnTo>
                  <a:pt x="12191999" y="676907"/>
                </a:lnTo>
                <a:lnTo>
                  <a:pt x="12191999" y="0"/>
                </a:lnTo>
                <a:close/>
              </a:path>
            </a:pathLst>
          </a:custGeom>
          <a:solidFill>
            <a:srgbClr val="005E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174739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700"/>
                </a:moveTo>
                <a:lnTo>
                  <a:pt x="12191999" y="12700"/>
                </a:lnTo>
                <a:lnTo>
                  <a:pt x="1219199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020" y="5885179"/>
            <a:ext cx="2014220" cy="9728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784855" y="6108065"/>
            <a:ext cx="9046845" cy="795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4060">
              <a:lnSpc>
                <a:spcPts val="2060"/>
              </a:lnSpc>
              <a:spcBef>
                <a:spcPts val="100"/>
              </a:spcBef>
            </a:pPr>
            <a:r>
              <a:rPr sz="1800" spc="-105" dirty="0">
                <a:solidFill>
                  <a:srgbClr val="FFFFFF"/>
                </a:solidFill>
                <a:latin typeface="Calibri"/>
                <a:cs typeface="Calibri"/>
              </a:rPr>
              <a:t>P.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una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escala del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 a 10,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cuán de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acuerdo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está con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las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siguientes</a:t>
            </a:r>
            <a:r>
              <a:rPr sz="1800" spc="2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afirmaciones…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950"/>
              </a:lnSpc>
            </a:pPr>
            <a:r>
              <a:rPr sz="1800" b="0" spc="-120" dirty="0">
                <a:solidFill>
                  <a:srgbClr val="FFFFFF"/>
                </a:solidFill>
                <a:latin typeface="Calibri Light"/>
                <a:cs typeface="Calibri Light"/>
              </a:rPr>
              <a:t>P. </a:t>
            </a:r>
            <a:r>
              <a:rPr sz="1800" b="0" spc="-5" dirty="0">
                <a:solidFill>
                  <a:srgbClr val="FFFFFF"/>
                </a:solidFill>
                <a:latin typeface="Calibri Light"/>
                <a:cs typeface="Calibri Light"/>
              </a:rPr>
              <a:t>Usando </a:t>
            </a: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la misma </a:t>
            </a:r>
            <a:r>
              <a:rPr sz="1800" b="0" spc="-10" dirty="0">
                <a:solidFill>
                  <a:srgbClr val="FFFFFF"/>
                </a:solidFill>
                <a:latin typeface="Calibri Light"/>
                <a:cs typeface="Calibri Light"/>
              </a:rPr>
              <a:t>escala, cómo califica usted </a:t>
            </a: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la </a:t>
            </a:r>
            <a:r>
              <a:rPr sz="1800" b="0" spc="-10" dirty="0">
                <a:solidFill>
                  <a:srgbClr val="FFFFFF"/>
                </a:solidFill>
                <a:latin typeface="Calibri Light"/>
                <a:cs typeface="Calibri Light"/>
              </a:rPr>
              <a:t>calidad </a:t>
            </a: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de los </a:t>
            </a:r>
            <a:r>
              <a:rPr sz="1800" b="0" spc="-5" dirty="0">
                <a:solidFill>
                  <a:srgbClr val="FFFFFF"/>
                </a:solidFill>
                <a:latin typeface="Calibri Light"/>
                <a:cs typeface="Calibri Light"/>
              </a:rPr>
              <a:t>medios </a:t>
            </a: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de </a:t>
            </a:r>
            <a:r>
              <a:rPr sz="1800" b="0" spc="-10" dirty="0">
                <a:solidFill>
                  <a:srgbClr val="FFFFFF"/>
                </a:solidFill>
                <a:latin typeface="Calibri Light"/>
                <a:cs typeface="Calibri Light"/>
              </a:rPr>
              <a:t>comunicación </a:t>
            </a:r>
            <a:r>
              <a:rPr sz="1800" b="0" spc="-5" dirty="0">
                <a:solidFill>
                  <a:srgbClr val="FFFFFF"/>
                </a:solidFill>
                <a:latin typeface="Calibri Light"/>
                <a:cs typeface="Calibri Light"/>
              </a:rPr>
              <a:t>en</a:t>
            </a:r>
            <a:r>
              <a:rPr sz="1800" b="0" spc="1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FFFFFF"/>
                </a:solidFill>
                <a:latin typeface="Calibri Light"/>
                <a:cs typeface="Calibri Light"/>
              </a:rPr>
              <a:t>Bolivia</a:t>
            </a:r>
            <a:endParaRPr sz="1800">
              <a:latin typeface="Calibri Light"/>
              <a:cs typeface="Calibri Light"/>
            </a:endParaRPr>
          </a:p>
          <a:p>
            <a:pPr marL="1150620">
              <a:lnSpc>
                <a:spcPts val="2050"/>
              </a:lnSpc>
            </a:pPr>
            <a:r>
              <a:rPr sz="1800" spc="-105" dirty="0">
                <a:solidFill>
                  <a:srgbClr val="FFFFFF"/>
                </a:solidFill>
                <a:latin typeface="Calibri"/>
                <a:cs typeface="Calibri"/>
              </a:rPr>
              <a:t>P.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¿Cuánto confía usted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los medios de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comunicación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en la</a:t>
            </a:r>
            <a:r>
              <a:rPr sz="1800" spc="3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actualidad?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998200" y="0"/>
            <a:ext cx="1193799" cy="74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547103" y="883666"/>
          <a:ext cx="9775820" cy="35345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6295"/>
                <a:gridCol w="1278255"/>
                <a:gridCol w="1278254"/>
                <a:gridCol w="1278254"/>
                <a:gridCol w="1278254"/>
                <a:gridCol w="1278254"/>
                <a:gridCol w="1278254"/>
              </a:tblGrid>
              <a:tr h="5614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Calificación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sobre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Muy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frio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(0-2)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Frio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(3 -</a:t>
                      </a:r>
                      <a:r>
                        <a:rPr sz="1400" b="1" spc="-1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Neutro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(5-6)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Caliente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(7 -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Muy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caliente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(9 -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649604">
                <a:tc>
                  <a:txBody>
                    <a:bodyPr/>
                    <a:lstStyle/>
                    <a:p>
                      <a:pPr marL="9525" marR="86995" algn="just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Los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medios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son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precisos en  la información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que</a:t>
                      </a:r>
                      <a:r>
                        <a:rPr sz="14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brindan  al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público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7 /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53149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35%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65%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649604">
                <a:tc>
                  <a:txBody>
                    <a:bodyPr/>
                    <a:lstStyle/>
                    <a:p>
                      <a:pPr marL="9525" marR="39497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Los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medios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difunden</a:t>
                      </a:r>
                      <a:r>
                        <a:rPr sz="1400" b="1" spc="-1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  información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que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les 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conviene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8 /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488315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12%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41%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47%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542417">
                <a:tc>
                  <a:txBody>
                    <a:bodyPr/>
                    <a:lstStyle/>
                    <a:p>
                      <a:pPr marL="9525" marR="12382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Los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medios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están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llenos</a:t>
                      </a:r>
                      <a:r>
                        <a:rPr sz="14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noticias falsas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3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10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8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88315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95%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5%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481838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Los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medios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bolivianos</a:t>
                      </a:r>
                      <a:r>
                        <a:rPr sz="14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alta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calidad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8 /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8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531495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26%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49%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25%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649604">
                <a:tc>
                  <a:txBody>
                    <a:bodyPr/>
                    <a:lstStyle/>
                    <a:p>
                      <a:pPr marL="9525" marR="4502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Los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medios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están 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comprometidos con</a:t>
                      </a:r>
                      <a:r>
                        <a:rPr sz="1400" b="1" spc="-11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  sociedad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5 /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53149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5%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44%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52%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47103" y="4493767"/>
          <a:ext cx="9775820" cy="6127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6295"/>
                <a:gridCol w="1278255"/>
                <a:gridCol w="1278254"/>
                <a:gridCol w="1278254"/>
                <a:gridCol w="1278254"/>
                <a:gridCol w="1278254"/>
                <a:gridCol w="1278254"/>
              </a:tblGrid>
              <a:tr h="612775">
                <a:tc>
                  <a:txBody>
                    <a:bodyPr/>
                    <a:lstStyle/>
                    <a:p>
                      <a:pPr marL="50800" marR="46355" indent="5334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Calificación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los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medios 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comunicación en</a:t>
                      </a:r>
                      <a:r>
                        <a:rPr sz="14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Bolivia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2672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 /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33%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37%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547103" y="5180076"/>
          <a:ext cx="9775820" cy="7511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6295"/>
                <a:gridCol w="1278255"/>
                <a:gridCol w="1278254"/>
                <a:gridCol w="1278254"/>
                <a:gridCol w="1278254"/>
                <a:gridCol w="1278254"/>
                <a:gridCol w="1278254"/>
              </a:tblGrid>
              <a:tr h="751166">
                <a:tc>
                  <a:txBody>
                    <a:bodyPr/>
                    <a:lstStyle/>
                    <a:p>
                      <a:pPr marL="50800" marR="4762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Confianza en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los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medios</a:t>
                      </a:r>
                      <a:r>
                        <a:rPr sz="1400" b="1" spc="-1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comunicación en la  actualidad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267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 /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41%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39%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" y="744219"/>
            <a:ext cx="12190730" cy="12700"/>
          </a:xfrm>
          <a:custGeom>
            <a:avLst/>
            <a:gdLst/>
            <a:ahLst/>
            <a:cxnLst/>
            <a:rect l="l" t="t" r="r" b="b"/>
            <a:pathLst>
              <a:path w="12190730" h="12700">
                <a:moveTo>
                  <a:pt x="0" y="12700"/>
                </a:moveTo>
                <a:lnTo>
                  <a:pt x="12190730" y="12700"/>
                </a:lnTo>
                <a:lnTo>
                  <a:pt x="121907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0" y="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70">
                <a:moveTo>
                  <a:pt x="0" y="0"/>
                </a:moveTo>
                <a:lnTo>
                  <a:pt x="0" y="750570"/>
                </a:lnTo>
              </a:path>
            </a:pathLst>
          </a:custGeom>
          <a:ln w="12700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3692" y="29273"/>
            <a:ext cx="102196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0" dirty="0">
                <a:latin typeface="Calibri"/>
                <a:cs typeface="Calibri"/>
              </a:rPr>
              <a:t>Cosas </a:t>
            </a:r>
            <a:r>
              <a:rPr sz="3600" b="0" spc="-25" dirty="0">
                <a:latin typeface="Calibri"/>
                <a:cs typeface="Calibri"/>
              </a:rPr>
              <a:t>para </a:t>
            </a:r>
            <a:r>
              <a:rPr sz="3600" b="0" spc="-10" dirty="0">
                <a:latin typeface="Calibri"/>
                <a:cs typeface="Calibri"/>
              </a:rPr>
              <a:t>mejorar </a:t>
            </a:r>
            <a:r>
              <a:rPr sz="3600" b="0" dirty="0">
                <a:latin typeface="Calibri"/>
                <a:cs typeface="Calibri"/>
              </a:rPr>
              <a:t>la </a:t>
            </a:r>
            <a:r>
              <a:rPr sz="3600" b="0" spc="-10" dirty="0">
                <a:latin typeface="Calibri"/>
                <a:cs typeface="Calibri"/>
              </a:rPr>
              <a:t>calidad </a:t>
            </a:r>
            <a:r>
              <a:rPr sz="3600" b="0" dirty="0">
                <a:latin typeface="Calibri"/>
                <a:cs typeface="Calibri"/>
              </a:rPr>
              <a:t>del </a:t>
            </a:r>
            <a:r>
              <a:rPr sz="3600" b="0" spc="-5" dirty="0">
                <a:latin typeface="Calibri"/>
                <a:cs typeface="Calibri"/>
              </a:rPr>
              <a:t>periodismo </a:t>
            </a:r>
            <a:r>
              <a:rPr sz="3600" b="0" dirty="0">
                <a:latin typeface="Calibri"/>
                <a:cs typeface="Calibri"/>
              </a:rPr>
              <a:t>en</a:t>
            </a:r>
            <a:r>
              <a:rPr sz="3600" b="0" spc="-20" dirty="0">
                <a:latin typeface="Calibri"/>
                <a:cs typeface="Calibri"/>
              </a:rPr>
              <a:t> </a:t>
            </a:r>
            <a:r>
              <a:rPr sz="3600" b="0" spc="-5" dirty="0">
                <a:latin typeface="Calibri"/>
                <a:cs typeface="Calibri"/>
              </a:rPr>
              <a:t>Bolivia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181089"/>
            <a:ext cx="12192000" cy="676910"/>
          </a:xfrm>
          <a:custGeom>
            <a:avLst/>
            <a:gdLst/>
            <a:ahLst/>
            <a:cxnLst/>
            <a:rect l="l" t="t" r="r" b="b"/>
            <a:pathLst>
              <a:path w="12192000" h="676909">
                <a:moveTo>
                  <a:pt x="12191999" y="0"/>
                </a:moveTo>
                <a:lnTo>
                  <a:pt x="0" y="0"/>
                </a:lnTo>
                <a:lnTo>
                  <a:pt x="0" y="676907"/>
                </a:lnTo>
                <a:lnTo>
                  <a:pt x="12191999" y="676907"/>
                </a:lnTo>
                <a:lnTo>
                  <a:pt x="12191999" y="0"/>
                </a:lnTo>
                <a:close/>
              </a:path>
            </a:pathLst>
          </a:custGeom>
          <a:solidFill>
            <a:srgbClr val="005E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174739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700"/>
                </a:moveTo>
                <a:lnTo>
                  <a:pt x="12191999" y="12700"/>
                </a:lnTo>
                <a:lnTo>
                  <a:pt x="1219199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020" y="5885179"/>
            <a:ext cx="2014220" cy="9728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98200" y="0"/>
            <a:ext cx="1193799" cy="74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94739" y="3561079"/>
            <a:ext cx="985519" cy="825500"/>
          </a:xfrm>
          <a:custGeom>
            <a:avLst/>
            <a:gdLst/>
            <a:ahLst/>
            <a:cxnLst/>
            <a:rect l="l" t="t" r="r" b="b"/>
            <a:pathLst>
              <a:path w="985519" h="825500">
                <a:moveTo>
                  <a:pt x="985520" y="0"/>
                </a:moveTo>
                <a:lnTo>
                  <a:pt x="0" y="0"/>
                </a:lnTo>
                <a:lnTo>
                  <a:pt x="0" y="825500"/>
                </a:lnTo>
                <a:lnTo>
                  <a:pt x="985520" y="825500"/>
                </a:lnTo>
                <a:lnTo>
                  <a:pt x="98552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25700" y="3690620"/>
            <a:ext cx="985519" cy="695960"/>
          </a:xfrm>
          <a:custGeom>
            <a:avLst/>
            <a:gdLst/>
            <a:ahLst/>
            <a:cxnLst/>
            <a:rect l="l" t="t" r="r" b="b"/>
            <a:pathLst>
              <a:path w="985520" h="695960">
                <a:moveTo>
                  <a:pt x="985520" y="0"/>
                </a:moveTo>
                <a:lnTo>
                  <a:pt x="0" y="0"/>
                </a:lnTo>
                <a:lnTo>
                  <a:pt x="0" y="695959"/>
                </a:lnTo>
                <a:lnTo>
                  <a:pt x="985520" y="695959"/>
                </a:lnTo>
                <a:lnTo>
                  <a:pt x="98552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56659" y="3883659"/>
            <a:ext cx="985519" cy="502920"/>
          </a:xfrm>
          <a:custGeom>
            <a:avLst/>
            <a:gdLst/>
            <a:ahLst/>
            <a:cxnLst/>
            <a:rect l="l" t="t" r="r" b="b"/>
            <a:pathLst>
              <a:path w="985520" h="502920">
                <a:moveTo>
                  <a:pt x="985519" y="0"/>
                </a:moveTo>
                <a:lnTo>
                  <a:pt x="0" y="0"/>
                </a:lnTo>
                <a:lnTo>
                  <a:pt x="0" y="502919"/>
                </a:lnTo>
                <a:lnTo>
                  <a:pt x="985519" y="502919"/>
                </a:lnTo>
                <a:lnTo>
                  <a:pt x="98551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87620" y="3901440"/>
            <a:ext cx="985519" cy="485140"/>
          </a:xfrm>
          <a:custGeom>
            <a:avLst/>
            <a:gdLst/>
            <a:ahLst/>
            <a:cxnLst/>
            <a:rect l="l" t="t" r="r" b="b"/>
            <a:pathLst>
              <a:path w="985520" h="485139">
                <a:moveTo>
                  <a:pt x="985519" y="0"/>
                </a:moveTo>
                <a:lnTo>
                  <a:pt x="0" y="0"/>
                </a:lnTo>
                <a:lnTo>
                  <a:pt x="0" y="485140"/>
                </a:lnTo>
                <a:lnTo>
                  <a:pt x="985519" y="485140"/>
                </a:lnTo>
                <a:lnTo>
                  <a:pt x="98551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18579" y="4079240"/>
            <a:ext cx="985519" cy="307340"/>
          </a:xfrm>
          <a:custGeom>
            <a:avLst/>
            <a:gdLst/>
            <a:ahLst/>
            <a:cxnLst/>
            <a:rect l="l" t="t" r="r" b="b"/>
            <a:pathLst>
              <a:path w="985520" h="307339">
                <a:moveTo>
                  <a:pt x="985520" y="0"/>
                </a:moveTo>
                <a:lnTo>
                  <a:pt x="0" y="0"/>
                </a:lnTo>
                <a:lnTo>
                  <a:pt x="0" y="307340"/>
                </a:lnTo>
                <a:lnTo>
                  <a:pt x="985520" y="307340"/>
                </a:lnTo>
                <a:lnTo>
                  <a:pt x="98552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49540" y="4191000"/>
            <a:ext cx="985519" cy="195580"/>
          </a:xfrm>
          <a:custGeom>
            <a:avLst/>
            <a:gdLst/>
            <a:ahLst/>
            <a:cxnLst/>
            <a:rect l="l" t="t" r="r" b="b"/>
            <a:pathLst>
              <a:path w="985520" h="195579">
                <a:moveTo>
                  <a:pt x="985519" y="0"/>
                </a:moveTo>
                <a:lnTo>
                  <a:pt x="0" y="0"/>
                </a:lnTo>
                <a:lnTo>
                  <a:pt x="0" y="195580"/>
                </a:lnTo>
                <a:lnTo>
                  <a:pt x="985519" y="195580"/>
                </a:lnTo>
                <a:lnTo>
                  <a:pt x="98551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77959" y="4241800"/>
            <a:ext cx="985519" cy="144780"/>
          </a:xfrm>
          <a:custGeom>
            <a:avLst/>
            <a:gdLst/>
            <a:ahLst/>
            <a:cxnLst/>
            <a:rect l="l" t="t" r="r" b="b"/>
            <a:pathLst>
              <a:path w="985520" h="144779">
                <a:moveTo>
                  <a:pt x="985520" y="0"/>
                </a:moveTo>
                <a:lnTo>
                  <a:pt x="0" y="0"/>
                </a:lnTo>
                <a:lnTo>
                  <a:pt x="0" y="144780"/>
                </a:lnTo>
                <a:lnTo>
                  <a:pt x="985520" y="144780"/>
                </a:lnTo>
                <a:lnTo>
                  <a:pt x="98552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408919" y="4345940"/>
            <a:ext cx="985519" cy="0"/>
          </a:xfrm>
          <a:custGeom>
            <a:avLst/>
            <a:gdLst/>
            <a:ahLst/>
            <a:cxnLst/>
            <a:rect l="l" t="t" r="r" b="b"/>
            <a:pathLst>
              <a:path w="985520">
                <a:moveTo>
                  <a:pt x="0" y="0"/>
                </a:moveTo>
                <a:lnTo>
                  <a:pt x="985520" y="0"/>
                </a:lnTo>
              </a:path>
            </a:pathLst>
          </a:custGeom>
          <a:ln w="8128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23289" y="4385309"/>
            <a:ext cx="10645140" cy="0"/>
          </a:xfrm>
          <a:custGeom>
            <a:avLst/>
            <a:gdLst/>
            <a:ahLst/>
            <a:cxnLst/>
            <a:rect l="l" t="t" r="r" b="b"/>
            <a:pathLst>
              <a:path w="10645140">
                <a:moveTo>
                  <a:pt x="0" y="0"/>
                </a:moveTo>
                <a:lnTo>
                  <a:pt x="10645140" y="0"/>
                </a:lnTo>
              </a:path>
            </a:pathLst>
          </a:custGeom>
          <a:ln w="76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423035" y="3268345"/>
            <a:ext cx="3295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26%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53995" y="3397186"/>
            <a:ext cx="3295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22%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84954" y="3591941"/>
            <a:ext cx="3295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16%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15915" y="3608070"/>
            <a:ext cx="3295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15%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746875" y="3785552"/>
            <a:ext cx="3295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10%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121015" y="3899154"/>
            <a:ext cx="2406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6%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451975" y="3947795"/>
            <a:ext cx="2406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5%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782934" y="4012565"/>
            <a:ext cx="2406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3%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7662" y="903864"/>
            <a:ext cx="422909" cy="358457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60"/>
              </a:spcBef>
            </a:pP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  <a:p>
            <a:pPr marL="89535" algn="ctr">
              <a:lnSpc>
                <a:spcPct val="100000"/>
              </a:lnSpc>
              <a:spcBef>
                <a:spcPts val="870"/>
              </a:spcBef>
            </a:pPr>
            <a:r>
              <a:rPr sz="1400" spc="-15" dirty="0">
                <a:solidFill>
                  <a:srgbClr val="585858"/>
                </a:solidFill>
                <a:latin typeface="Calibri"/>
                <a:cs typeface="Calibri"/>
              </a:rPr>
              <a:t>9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  <a:p>
            <a:pPr marL="89535" algn="ctr">
              <a:lnSpc>
                <a:spcPct val="100000"/>
              </a:lnSpc>
              <a:spcBef>
                <a:spcPts val="870"/>
              </a:spcBef>
            </a:pP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8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  <a:p>
            <a:pPr marL="89535" algn="ctr">
              <a:lnSpc>
                <a:spcPct val="100000"/>
              </a:lnSpc>
              <a:spcBef>
                <a:spcPts val="865"/>
              </a:spcBef>
            </a:pP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7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  <a:p>
            <a:pPr marL="89535" algn="ctr">
              <a:lnSpc>
                <a:spcPct val="100000"/>
              </a:lnSpc>
              <a:spcBef>
                <a:spcPts val="869"/>
              </a:spcBef>
            </a:pP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  <a:p>
            <a:pPr marL="89535" algn="ctr">
              <a:lnSpc>
                <a:spcPct val="100000"/>
              </a:lnSpc>
              <a:spcBef>
                <a:spcPts val="865"/>
              </a:spcBef>
            </a:pP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  <a:p>
            <a:pPr marL="89535" algn="ctr">
              <a:lnSpc>
                <a:spcPct val="100000"/>
              </a:lnSpc>
              <a:spcBef>
                <a:spcPts val="870"/>
              </a:spcBef>
            </a:pP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  <a:p>
            <a:pPr marL="89535" algn="ctr">
              <a:lnSpc>
                <a:spcPct val="100000"/>
              </a:lnSpc>
              <a:spcBef>
                <a:spcPts val="865"/>
              </a:spcBef>
            </a:pP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  <a:p>
            <a:pPr marL="89535" algn="ctr">
              <a:lnSpc>
                <a:spcPct val="100000"/>
              </a:lnSpc>
              <a:spcBef>
                <a:spcPts val="870"/>
              </a:spcBef>
            </a:pPr>
            <a:r>
              <a:rPr sz="1400" spc="-15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  <a:p>
            <a:pPr marL="89535" algn="ctr">
              <a:lnSpc>
                <a:spcPct val="100000"/>
              </a:lnSpc>
              <a:spcBef>
                <a:spcPts val="870"/>
              </a:spcBef>
            </a:pP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  <a:p>
            <a:pPr marL="177165" algn="ctr">
              <a:lnSpc>
                <a:spcPct val="100000"/>
              </a:lnSpc>
              <a:spcBef>
                <a:spcPts val="865"/>
              </a:spcBef>
            </a:pP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49972" y="4480559"/>
            <a:ext cx="1075055" cy="45593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39700" marR="5080" indent="-127635">
              <a:lnSpc>
                <a:spcPct val="101800"/>
              </a:lnSpc>
              <a:spcBef>
                <a:spcPts val="70"/>
              </a:spcBef>
            </a:pP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Capacitar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400" spc="-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los 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periodistas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99410" y="4480559"/>
            <a:ext cx="1038860" cy="11074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ctr">
              <a:lnSpc>
                <a:spcPct val="101800"/>
              </a:lnSpc>
              <a:spcBef>
                <a:spcPts val="70"/>
              </a:spcBef>
            </a:pP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Los medios  deberían  contratar</a:t>
            </a:r>
            <a:r>
              <a:rPr sz="1400" spc="-8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sólo  periodistas  calificados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958971" y="4480559"/>
            <a:ext cx="5816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NS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/</a:t>
            </a:r>
            <a:r>
              <a:rPr sz="1400" spc="-8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NR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028310" y="4480559"/>
            <a:ext cx="1105535" cy="890269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ctr">
              <a:lnSpc>
                <a:spcPct val="101800"/>
              </a:lnSpc>
              <a:spcBef>
                <a:spcPts val="70"/>
              </a:spcBef>
            </a:pP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Poner</a:t>
            </a:r>
            <a:r>
              <a:rPr sz="1400" spc="-8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escuelas  avanzadas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de 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periodismo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en  Bolivia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350000" y="4480559"/>
            <a:ext cx="1123315" cy="890269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635" algn="ctr">
              <a:lnSpc>
                <a:spcPct val="101800"/>
              </a:lnSpc>
              <a:spcBef>
                <a:spcPts val="70"/>
              </a:spcBef>
            </a:pP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Mejorar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la 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libertad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de  expresión en</a:t>
            </a:r>
            <a:r>
              <a:rPr sz="1400" spc="-10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el 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país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600315" y="4480559"/>
            <a:ext cx="1283970" cy="67310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-635" algn="ctr">
              <a:lnSpc>
                <a:spcPct val="101800"/>
              </a:lnSpc>
              <a:spcBef>
                <a:spcPts val="70"/>
              </a:spcBef>
            </a:pP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Apoyar 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ómi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400" spc="-15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men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e  a los</a:t>
            </a:r>
            <a:r>
              <a:rPr sz="14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medios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961501" y="4480559"/>
            <a:ext cx="1223645" cy="132461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ctr">
              <a:lnSpc>
                <a:spcPct val="101800"/>
              </a:lnSpc>
              <a:spcBef>
                <a:spcPts val="70"/>
              </a:spcBef>
            </a:pP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Dar</a:t>
            </a:r>
            <a:r>
              <a:rPr sz="1400" spc="-8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oportunidad  para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que los 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periodistas 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se 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formen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o 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aprendan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en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el 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exterior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257408" y="4480559"/>
            <a:ext cx="1294130" cy="890269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ctr">
              <a:lnSpc>
                <a:spcPct val="101800"/>
              </a:lnSpc>
              <a:spcBef>
                <a:spcPts val="70"/>
              </a:spcBef>
            </a:pP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Detener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o 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condenar 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la 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intimidación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400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los 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periodistas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092450" y="6355079"/>
            <a:ext cx="8422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solidFill>
                  <a:srgbClr val="FFFFFF"/>
                </a:solidFill>
                <a:latin typeface="Calibri"/>
                <a:cs typeface="Calibri"/>
              </a:rPr>
              <a:t>P.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¿Qué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cree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usted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se debería hacer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para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mejorar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calidad del periodismo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800" spc="3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Bolivia?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" y="0"/>
            <a:ext cx="12190730" cy="750570"/>
          </a:xfrm>
          <a:custGeom>
            <a:avLst/>
            <a:gdLst/>
            <a:ahLst/>
            <a:cxnLst/>
            <a:rect l="l" t="t" r="r" b="b"/>
            <a:pathLst>
              <a:path w="12190730" h="750570">
                <a:moveTo>
                  <a:pt x="0" y="750570"/>
                </a:moveTo>
                <a:lnTo>
                  <a:pt x="12190730" y="750570"/>
                </a:lnTo>
                <a:lnTo>
                  <a:pt x="12190730" y="0"/>
                </a:lnTo>
                <a:lnTo>
                  <a:pt x="0" y="0"/>
                </a:lnTo>
                <a:lnTo>
                  <a:pt x="0" y="750570"/>
                </a:lnTo>
                <a:close/>
              </a:path>
            </a:pathLst>
          </a:custGeom>
          <a:solidFill>
            <a:srgbClr val="005E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0" y="744219"/>
            <a:ext cx="12190730" cy="12700"/>
          </a:xfrm>
          <a:custGeom>
            <a:avLst/>
            <a:gdLst/>
            <a:ahLst/>
            <a:cxnLst/>
            <a:rect l="l" t="t" r="r" b="b"/>
            <a:pathLst>
              <a:path w="12190730" h="12700">
                <a:moveTo>
                  <a:pt x="0" y="12700"/>
                </a:moveTo>
                <a:lnTo>
                  <a:pt x="12190730" y="12700"/>
                </a:lnTo>
                <a:lnTo>
                  <a:pt x="121907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70" y="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70">
                <a:moveTo>
                  <a:pt x="0" y="0"/>
                </a:moveTo>
                <a:lnTo>
                  <a:pt x="0" y="750570"/>
                </a:lnTo>
              </a:path>
            </a:pathLst>
          </a:custGeom>
          <a:ln w="12700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652531" y="29273"/>
            <a:ext cx="2667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040311" y="6181089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5">
                <a:moveTo>
                  <a:pt x="0" y="0"/>
                </a:moveTo>
                <a:lnTo>
                  <a:pt x="151688" y="0"/>
                </a:lnTo>
              </a:path>
            </a:pathLst>
          </a:custGeom>
          <a:ln w="12700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181089"/>
            <a:ext cx="139065" cy="0"/>
          </a:xfrm>
          <a:custGeom>
            <a:avLst/>
            <a:gdLst/>
            <a:ahLst/>
            <a:cxnLst/>
            <a:rect l="l" t="t" r="r" b="b"/>
            <a:pathLst>
              <a:path w="139065">
                <a:moveTo>
                  <a:pt x="0" y="0"/>
                </a:moveTo>
                <a:lnTo>
                  <a:pt x="138938" y="0"/>
                </a:lnTo>
              </a:path>
            </a:pathLst>
          </a:custGeom>
          <a:ln w="12700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98200" y="0"/>
            <a:ext cx="1193799" cy="74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8937" y="752551"/>
            <a:ext cx="1798955" cy="372745"/>
          </a:xfrm>
          <a:custGeom>
            <a:avLst/>
            <a:gdLst/>
            <a:ahLst/>
            <a:cxnLst/>
            <a:rect l="l" t="t" r="r" b="b"/>
            <a:pathLst>
              <a:path w="1798955" h="372744">
                <a:moveTo>
                  <a:pt x="0" y="372668"/>
                </a:moveTo>
                <a:lnTo>
                  <a:pt x="1798955" y="372668"/>
                </a:lnTo>
                <a:lnTo>
                  <a:pt x="1798955" y="0"/>
                </a:lnTo>
                <a:lnTo>
                  <a:pt x="0" y="0"/>
                </a:lnTo>
                <a:lnTo>
                  <a:pt x="0" y="372668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37892" y="752551"/>
            <a:ext cx="1063625" cy="372745"/>
          </a:xfrm>
          <a:custGeom>
            <a:avLst/>
            <a:gdLst/>
            <a:ahLst/>
            <a:cxnLst/>
            <a:rect l="l" t="t" r="r" b="b"/>
            <a:pathLst>
              <a:path w="1063625" h="372744">
                <a:moveTo>
                  <a:pt x="0" y="372668"/>
                </a:moveTo>
                <a:lnTo>
                  <a:pt x="1063409" y="372668"/>
                </a:lnTo>
                <a:lnTo>
                  <a:pt x="1063409" y="0"/>
                </a:lnTo>
                <a:lnTo>
                  <a:pt x="0" y="0"/>
                </a:lnTo>
                <a:lnTo>
                  <a:pt x="0" y="372668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01264" y="752551"/>
            <a:ext cx="1063625" cy="372745"/>
          </a:xfrm>
          <a:custGeom>
            <a:avLst/>
            <a:gdLst/>
            <a:ahLst/>
            <a:cxnLst/>
            <a:rect l="l" t="t" r="r" b="b"/>
            <a:pathLst>
              <a:path w="1063625" h="372744">
                <a:moveTo>
                  <a:pt x="0" y="372668"/>
                </a:moveTo>
                <a:lnTo>
                  <a:pt x="1063409" y="372668"/>
                </a:lnTo>
                <a:lnTo>
                  <a:pt x="1063409" y="0"/>
                </a:lnTo>
                <a:lnTo>
                  <a:pt x="0" y="0"/>
                </a:lnTo>
                <a:lnTo>
                  <a:pt x="0" y="372668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64761" y="752551"/>
            <a:ext cx="2658745" cy="372745"/>
          </a:xfrm>
          <a:custGeom>
            <a:avLst/>
            <a:gdLst/>
            <a:ahLst/>
            <a:cxnLst/>
            <a:rect l="l" t="t" r="r" b="b"/>
            <a:pathLst>
              <a:path w="2658745" h="372744">
                <a:moveTo>
                  <a:pt x="0" y="372668"/>
                </a:moveTo>
                <a:lnTo>
                  <a:pt x="2658491" y="372668"/>
                </a:lnTo>
                <a:lnTo>
                  <a:pt x="2658491" y="0"/>
                </a:lnTo>
                <a:lnTo>
                  <a:pt x="0" y="0"/>
                </a:lnTo>
                <a:lnTo>
                  <a:pt x="0" y="372668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23253" y="752551"/>
            <a:ext cx="3190240" cy="372745"/>
          </a:xfrm>
          <a:custGeom>
            <a:avLst/>
            <a:gdLst/>
            <a:ahLst/>
            <a:cxnLst/>
            <a:rect l="l" t="t" r="r" b="b"/>
            <a:pathLst>
              <a:path w="3190240" h="372744">
                <a:moveTo>
                  <a:pt x="0" y="372668"/>
                </a:moveTo>
                <a:lnTo>
                  <a:pt x="3190239" y="372668"/>
                </a:lnTo>
                <a:lnTo>
                  <a:pt x="3190239" y="0"/>
                </a:lnTo>
                <a:lnTo>
                  <a:pt x="0" y="0"/>
                </a:lnTo>
                <a:lnTo>
                  <a:pt x="0" y="372668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913493" y="752551"/>
            <a:ext cx="2127250" cy="372745"/>
          </a:xfrm>
          <a:custGeom>
            <a:avLst/>
            <a:gdLst/>
            <a:ahLst/>
            <a:cxnLst/>
            <a:rect l="l" t="t" r="r" b="b"/>
            <a:pathLst>
              <a:path w="2127250" h="372744">
                <a:moveTo>
                  <a:pt x="0" y="372668"/>
                </a:moveTo>
                <a:lnTo>
                  <a:pt x="2126869" y="372668"/>
                </a:lnTo>
                <a:lnTo>
                  <a:pt x="2126869" y="0"/>
                </a:lnTo>
                <a:lnTo>
                  <a:pt x="0" y="0"/>
                </a:lnTo>
                <a:lnTo>
                  <a:pt x="0" y="372668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8937" y="1125207"/>
            <a:ext cx="1798955" cy="1033780"/>
          </a:xfrm>
          <a:custGeom>
            <a:avLst/>
            <a:gdLst/>
            <a:ahLst/>
            <a:cxnLst/>
            <a:rect l="l" t="t" r="r" b="b"/>
            <a:pathLst>
              <a:path w="1798955" h="1033780">
                <a:moveTo>
                  <a:pt x="0" y="1033157"/>
                </a:moveTo>
                <a:lnTo>
                  <a:pt x="1798955" y="1033157"/>
                </a:lnTo>
                <a:lnTo>
                  <a:pt x="1798955" y="0"/>
                </a:lnTo>
                <a:lnTo>
                  <a:pt x="0" y="0"/>
                </a:lnTo>
                <a:lnTo>
                  <a:pt x="0" y="1033157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37892" y="1125207"/>
            <a:ext cx="532130" cy="1033780"/>
          </a:xfrm>
          <a:custGeom>
            <a:avLst/>
            <a:gdLst/>
            <a:ahLst/>
            <a:cxnLst/>
            <a:rect l="l" t="t" r="r" b="b"/>
            <a:pathLst>
              <a:path w="532130" h="1033780">
                <a:moveTo>
                  <a:pt x="0" y="1033157"/>
                </a:moveTo>
                <a:lnTo>
                  <a:pt x="531698" y="1033157"/>
                </a:lnTo>
                <a:lnTo>
                  <a:pt x="531698" y="0"/>
                </a:lnTo>
                <a:lnTo>
                  <a:pt x="0" y="0"/>
                </a:lnTo>
                <a:lnTo>
                  <a:pt x="0" y="1033157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69642" y="1125207"/>
            <a:ext cx="532130" cy="1033780"/>
          </a:xfrm>
          <a:custGeom>
            <a:avLst/>
            <a:gdLst/>
            <a:ahLst/>
            <a:cxnLst/>
            <a:rect l="l" t="t" r="r" b="b"/>
            <a:pathLst>
              <a:path w="532130" h="1033780">
                <a:moveTo>
                  <a:pt x="0" y="1033157"/>
                </a:moveTo>
                <a:lnTo>
                  <a:pt x="531698" y="1033157"/>
                </a:lnTo>
                <a:lnTo>
                  <a:pt x="531698" y="0"/>
                </a:lnTo>
                <a:lnTo>
                  <a:pt x="0" y="0"/>
                </a:lnTo>
                <a:lnTo>
                  <a:pt x="0" y="1033157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01264" y="1125207"/>
            <a:ext cx="532130" cy="1033780"/>
          </a:xfrm>
          <a:custGeom>
            <a:avLst/>
            <a:gdLst/>
            <a:ahLst/>
            <a:cxnLst/>
            <a:rect l="l" t="t" r="r" b="b"/>
            <a:pathLst>
              <a:path w="532129" h="1033780">
                <a:moveTo>
                  <a:pt x="0" y="1033157"/>
                </a:moveTo>
                <a:lnTo>
                  <a:pt x="531698" y="1033157"/>
                </a:lnTo>
                <a:lnTo>
                  <a:pt x="531698" y="0"/>
                </a:lnTo>
                <a:lnTo>
                  <a:pt x="0" y="0"/>
                </a:lnTo>
                <a:lnTo>
                  <a:pt x="0" y="1033157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33013" y="1125207"/>
            <a:ext cx="532130" cy="1033780"/>
          </a:xfrm>
          <a:custGeom>
            <a:avLst/>
            <a:gdLst/>
            <a:ahLst/>
            <a:cxnLst/>
            <a:rect l="l" t="t" r="r" b="b"/>
            <a:pathLst>
              <a:path w="532129" h="1033780">
                <a:moveTo>
                  <a:pt x="0" y="1033157"/>
                </a:moveTo>
                <a:lnTo>
                  <a:pt x="531698" y="1033157"/>
                </a:lnTo>
                <a:lnTo>
                  <a:pt x="531698" y="0"/>
                </a:lnTo>
                <a:lnTo>
                  <a:pt x="0" y="0"/>
                </a:lnTo>
                <a:lnTo>
                  <a:pt x="0" y="1033157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64761" y="1125207"/>
            <a:ext cx="532130" cy="1033780"/>
          </a:xfrm>
          <a:custGeom>
            <a:avLst/>
            <a:gdLst/>
            <a:ahLst/>
            <a:cxnLst/>
            <a:rect l="l" t="t" r="r" b="b"/>
            <a:pathLst>
              <a:path w="532129" h="1033780">
                <a:moveTo>
                  <a:pt x="0" y="1033157"/>
                </a:moveTo>
                <a:lnTo>
                  <a:pt x="531698" y="1033157"/>
                </a:lnTo>
                <a:lnTo>
                  <a:pt x="531698" y="0"/>
                </a:lnTo>
                <a:lnTo>
                  <a:pt x="0" y="0"/>
                </a:lnTo>
                <a:lnTo>
                  <a:pt x="0" y="1033157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96384" y="1125207"/>
            <a:ext cx="532130" cy="1033780"/>
          </a:xfrm>
          <a:custGeom>
            <a:avLst/>
            <a:gdLst/>
            <a:ahLst/>
            <a:cxnLst/>
            <a:rect l="l" t="t" r="r" b="b"/>
            <a:pathLst>
              <a:path w="532129" h="1033780">
                <a:moveTo>
                  <a:pt x="0" y="1033157"/>
                </a:moveTo>
                <a:lnTo>
                  <a:pt x="531698" y="1033157"/>
                </a:lnTo>
                <a:lnTo>
                  <a:pt x="531698" y="0"/>
                </a:lnTo>
                <a:lnTo>
                  <a:pt x="0" y="0"/>
                </a:lnTo>
                <a:lnTo>
                  <a:pt x="0" y="1033157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28133" y="1125207"/>
            <a:ext cx="532130" cy="1033780"/>
          </a:xfrm>
          <a:custGeom>
            <a:avLst/>
            <a:gdLst/>
            <a:ahLst/>
            <a:cxnLst/>
            <a:rect l="l" t="t" r="r" b="b"/>
            <a:pathLst>
              <a:path w="532129" h="1033780">
                <a:moveTo>
                  <a:pt x="0" y="1033157"/>
                </a:moveTo>
                <a:lnTo>
                  <a:pt x="531698" y="1033157"/>
                </a:lnTo>
                <a:lnTo>
                  <a:pt x="531698" y="0"/>
                </a:lnTo>
                <a:lnTo>
                  <a:pt x="0" y="0"/>
                </a:lnTo>
                <a:lnTo>
                  <a:pt x="0" y="1033157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59882" y="1125207"/>
            <a:ext cx="532130" cy="1033780"/>
          </a:xfrm>
          <a:custGeom>
            <a:avLst/>
            <a:gdLst/>
            <a:ahLst/>
            <a:cxnLst/>
            <a:rect l="l" t="t" r="r" b="b"/>
            <a:pathLst>
              <a:path w="532129" h="1033780">
                <a:moveTo>
                  <a:pt x="0" y="1033157"/>
                </a:moveTo>
                <a:lnTo>
                  <a:pt x="531698" y="1033157"/>
                </a:lnTo>
                <a:lnTo>
                  <a:pt x="531698" y="0"/>
                </a:lnTo>
                <a:lnTo>
                  <a:pt x="0" y="0"/>
                </a:lnTo>
                <a:lnTo>
                  <a:pt x="0" y="1033157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91503" y="1125207"/>
            <a:ext cx="532130" cy="1033780"/>
          </a:xfrm>
          <a:custGeom>
            <a:avLst/>
            <a:gdLst/>
            <a:ahLst/>
            <a:cxnLst/>
            <a:rect l="l" t="t" r="r" b="b"/>
            <a:pathLst>
              <a:path w="532129" h="1033780">
                <a:moveTo>
                  <a:pt x="0" y="1033157"/>
                </a:moveTo>
                <a:lnTo>
                  <a:pt x="531698" y="1033157"/>
                </a:lnTo>
                <a:lnTo>
                  <a:pt x="531698" y="0"/>
                </a:lnTo>
                <a:lnTo>
                  <a:pt x="0" y="0"/>
                </a:lnTo>
                <a:lnTo>
                  <a:pt x="0" y="1033157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23253" y="1125207"/>
            <a:ext cx="532130" cy="1033780"/>
          </a:xfrm>
          <a:custGeom>
            <a:avLst/>
            <a:gdLst/>
            <a:ahLst/>
            <a:cxnLst/>
            <a:rect l="l" t="t" r="r" b="b"/>
            <a:pathLst>
              <a:path w="532129" h="1033780">
                <a:moveTo>
                  <a:pt x="0" y="1033157"/>
                </a:moveTo>
                <a:lnTo>
                  <a:pt x="531698" y="1033157"/>
                </a:lnTo>
                <a:lnTo>
                  <a:pt x="531698" y="0"/>
                </a:lnTo>
                <a:lnTo>
                  <a:pt x="0" y="0"/>
                </a:lnTo>
                <a:lnTo>
                  <a:pt x="0" y="1033157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54875" y="1125207"/>
            <a:ext cx="532130" cy="1033780"/>
          </a:xfrm>
          <a:custGeom>
            <a:avLst/>
            <a:gdLst/>
            <a:ahLst/>
            <a:cxnLst/>
            <a:rect l="l" t="t" r="r" b="b"/>
            <a:pathLst>
              <a:path w="532129" h="1033780">
                <a:moveTo>
                  <a:pt x="0" y="1033157"/>
                </a:moveTo>
                <a:lnTo>
                  <a:pt x="531698" y="1033157"/>
                </a:lnTo>
                <a:lnTo>
                  <a:pt x="531698" y="0"/>
                </a:lnTo>
                <a:lnTo>
                  <a:pt x="0" y="0"/>
                </a:lnTo>
                <a:lnTo>
                  <a:pt x="0" y="1033157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86623" y="1125207"/>
            <a:ext cx="532130" cy="1033780"/>
          </a:xfrm>
          <a:custGeom>
            <a:avLst/>
            <a:gdLst/>
            <a:ahLst/>
            <a:cxnLst/>
            <a:rect l="l" t="t" r="r" b="b"/>
            <a:pathLst>
              <a:path w="532129" h="1033780">
                <a:moveTo>
                  <a:pt x="0" y="1033157"/>
                </a:moveTo>
                <a:lnTo>
                  <a:pt x="531698" y="1033157"/>
                </a:lnTo>
                <a:lnTo>
                  <a:pt x="531698" y="0"/>
                </a:lnTo>
                <a:lnTo>
                  <a:pt x="0" y="0"/>
                </a:lnTo>
                <a:lnTo>
                  <a:pt x="0" y="1033157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318372" y="1125207"/>
            <a:ext cx="532130" cy="1033780"/>
          </a:xfrm>
          <a:custGeom>
            <a:avLst/>
            <a:gdLst/>
            <a:ahLst/>
            <a:cxnLst/>
            <a:rect l="l" t="t" r="r" b="b"/>
            <a:pathLst>
              <a:path w="532129" h="1033780">
                <a:moveTo>
                  <a:pt x="0" y="1033157"/>
                </a:moveTo>
                <a:lnTo>
                  <a:pt x="531698" y="1033157"/>
                </a:lnTo>
                <a:lnTo>
                  <a:pt x="531698" y="0"/>
                </a:lnTo>
                <a:lnTo>
                  <a:pt x="0" y="0"/>
                </a:lnTo>
                <a:lnTo>
                  <a:pt x="0" y="1033157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849994" y="1125207"/>
            <a:ext cx="532130" cy="1033780"/>
          </a:xfrm>
          <a:custGeom>
            <a:avLst/>
            <a:gdLst/>
            <a:ahLst/>
            <a:cxnLst/>
            <a:rect l="l" t="t" r="r" b="b"/>
            <a:pathLst>
              <a:path w="532129" h="1033780">
                <a:moveTo>
                  <a:pt x="0" y="1033157"/>
                </a:moveTo>
                <a:lnTo>
                  <a:pt x="531698" y="1033157"/>
                </a:lnTo>
                <a:lnTo>
                  <a:pt x="531698" y="0"/>
                </a:lnTo>
                <a:lnTo>
                  <a:pt x="0" y="0"/>
                </a:lnTo>
                <a:lnTo>
                  <a:pt x="0" y="1033157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381743" y="1125207"/>
            <a:ext cx="532130" cy="1033780"/>
          </a:xfrm>
          <a:custGeom>
            <a:avLst/>
            <a:gdLst/>
            <a:ahLst/>
            <a:cxnLst/>
            <a:rect l="l" t="t" r="r" b="b"/>
            <a:pathLst>
              <a:path w="532129" h="1033780">
                <a:moveTo>
                  <a:pt x="0" y="1033157"/>
                </a:moveTo>
                <a:lnTo>
                  <a:pt x="531698" y="1033157"/>
                </a:lnTo>
                <a:lnTo>
                  <a:pt x="531698" y="0"/>
                </a:lnTo>
                <a:lnTo>
                  <a:pt x="0" y="0"/>
                </a:lnTo>
                <a:lnTo>
                  <a:pt x="0" y="1033157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913493" y="1125207"/>
            <a:ext cx="532130" cy="1033780"/>
          </a:xfrm>
          <a:custGeom>
            <a:avLst/>
            <a:gdLst/>
            <a:ahLst/>
            <a:cxnLst/>
            <a:rect l="l" t="t" r="r" b="b"/>
            <a:pathLst>
              <a:path w="532129" h="1033780">
                <a:moveTo>
                  <a:pt x="0" y="1033157"/>
                </a:moveTo>
                <a:lnTo>
                  <a:pt x="531698" y="1033157"/>
                </a:lnTo>
                <a:lnTo>
                  <a:pt x="531698" y="0"/>
                </a:lnTo>
                <a:lnTo>
                  <a:pt x="0" y="0"/>
                </a:lnTo>
                <a:lnTo>
                  <a:pt x="0" y="1033157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445115" y="1125207"/>
            <a:ext cx="532130" cy="1033780"/>
          </a:xfrm>
          <a:custGeom>
            <a:avLst/>
            <a:gdLst/>
            <a:ahLst/>
            <a:cxnLst/>
            <a:rect l="l" t="t" r="r" b="b"/>
            <a:pathLst>
              <a:path w="532129" h="1033780">
                <a:moveTo>
                  <a:pt x="0" y="1033157"/>
                </a:moveTo>
                <a:lnTo>
                  <a:pt x="531698" y="1033157"/>
                </a:lnTo>
                <a:lnTo>
                  <a:pt x="531698" y="0"/>
                </a:lnTo>
                <a:lnTo>
                  <a:pt x="0" y="0"/>
                </a:lnTo>
                <a:lnTo>
                  <a:pt x="0" y="1033157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976864" y="1125207"/>
            <a:ext cx="532130" cy="1033780"/>
          </a:xfrm>
          <a:custGeom>
            <a:avLst/>
            <a:gdLst/>
            <a:ahLst/>
            <a:cxnLst/>
            <a:rect l="l" t="t" r="r" b="b"/>
            <a:pathLst>
              <a:path w="532129" h="1033780">
                <a:moveTo>
                  <a:pt x="0" y="1033157"/>
                </a:moveTo>
                <a:lnTo>
                  <a:pt x="531698" y="1033157"/>
                </a:lnTo>
                <a:lnTo>
                  <a:pt x="531698" y="0"/>
                </a:lnTo>
                <a:lnTo>
                  <a:pt x="0" y="0"/>
                </a:lnTo>
                <a:lnTo>
                  <a:pt x="0" y="1033157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508613" y="1125207"/>
            <a:ext cx="532130" cy="1033780"/>
          </a:xfrm>
          <a:custGeom>
            <a:avLst/>
            <a:gdLst/>
            <a:ahLst/>
            <a:cxnLst/>
            <a:rect l="l" t="t" r="r" b="b"/>
            <a:pathLst>
              <a:path w="532129" h="1033780">
                <a:moveTo>
                  <a:pt x="0" y="1033157"/>
                </a:moveTo>
                <a:lnTo>
                  <a:pt x="531698" y="1033157"/>
                </a:lnTo>
                <a:lnTo>
                  <a:pt x="531698" y="0"/>
                </a:lnTo>
                <a:lnTo>
                  <a:pt x="0" y="0"/>
                </a:lnTo>
                <a:lnTo>
                  <a:pt x="0" y="1033157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8937" y="2158377"/>
            <a:ext cx="1798955" cy="437515"/>
          </a:xfrm>
          <a:custGeom>
            <a:avLst/>
            <a:gdLst/>
            <a:ahLst/>
            <a:cxnLst/>
            <a:rect l="l" t="t" r="r" b="b"/>
            <a:pathLst>
              <a:path w="1798955" h="437514">
                <a:moveTo>
                  <a:pt x="0" y="437248"/>
                </a:moveTo>
                <a:lnTo>
                  <a:pt x="1798955" y="437248"/>
                </a:lnTo>
                <a:lnTo>
                  <a:pt x="1798955" y="0"/>
                </a:lnTo>
                <a:lnTo>
                  <a:pt x="0" y="0"/>
                </a:lnTo>
                <a:lnTo>
                  <a:pt x="0" y="437248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37892" y="2158377"/>
            <a:ext cx="532130" cy="437515"/>
          </a:xfrm>
          <a:custGeom>
            <a:avLst/>
            <a:gdLst/>
            <a:ahLst/>
            <a:cxnLst/>
            <a:rect l="l" t="t" r="r" b="b"/>
            <a:pathLst>
              <a:path w="532130" h="437514">
                <a:moveTo>
                  <a:pt x="0" y="437248"/>
                </a:moveTo>
                <a:lnTo>
                  <a:pt x="531698" y="437248"/>
                </a:lnTo>
                <a:lnTo>
                  <a:pt x="531698" y="0"/>
                </a:lnTo>
                <a:lnTo>
                  <a:pt x="0" y="0"/>
                </a:lnTo>
                <a:lnTo>
                  <a:pt x="0" y="437248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469642" y="2158377"/>
            <a:ext cx="532130" cy="437515"/>
          </a:xfrm>
          <a:custGeom>
            <a:avLst/>
            <a:gdLst/>
            <a:ahLst/>
            <a:cxnLst/>
            <a:rect l="l" t="t" r="r" b="b"/>
            <a:pathLst>
              <a:path w="532130" h="437514">
                <a:moveTo>
                  <a:pt x="0" y="437248"/>
                </a:moveTo>
                <a:lnTo>
                  <a:pt x="531698" y="437248"/>
                </a:lnTo>
                <a:lnTo>
                  <a:pt x="531698" y="0"/>
                </a:lnTo>
                <a:lnTo>
                  <a:pt x="0" y="0"/>
                </a:lnTo>
                <a:lnTo>
                  <a:pt x="0" y="437248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001264" y="2158377"/>
            <a:ext cx="532130" cy="437515"/>
          </a:xfrm>
          <a:custGeom>
            <a:avLst/>
            <a:gdLst/>
            <a:ahLst/>
            <a:cxnLst/>
            <a:rect l="l" t="t" r="r" b="b"/>
            <a:pathLst>
              <a:path w="532129" h="437514">
                <a:moveTo>
                  <a:pt x="0" y="437248"/>
                </a:moveTo>
                <a:lnTo>
                  <a:pt x="531698" y="437248"/>
                </a:lnTo>
                <a:lnTo>
                  <a:pt x="531698" y="0"/>
                </a:lnTo>
                <a:lnTo>
                  <a:pt x="0" y="0"/>
                </a:lnTo>
                <a:lnTo>
                  <a:pt x="0" y="437248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33013" y="2158377"/>
            <a:ext cx="532130" cy="437515"/>
          </a:xfrm>
          <a:custGeom>
            <a:avLst/>
            <a:gdLst/>
            <a:ahLst/>
            <a:cxnLst/>
            <a:rect l="l" t="t" r="r" b="b"/>
            <a:pathLst>
              <a:path w="532129" h="437514">
                <a:moveTo>
                  <a:pt x="0" y="437248"/>
                </a:moveTo>
                <a:lnTo>
                  <a:pt x="531698" y="437248"/>
                </a:lnTo>
                <a:lnTo>
                  <a:pt x="531698" y="0"/>
                </a:lnTo>
                <a:lnTo>
                  <a:pt x="0" y="0"/>
                </a:lnTo>
                <a:lnTo>
                  <a:pt x="0" y="437248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064761" y="2158377"/>
            <a:ext cx="532130" cy="437515"/>
          </a:xfrm>
          <a:custGeom>
            <a:avLst/>
            <a:gdLst/>
            <a:ahLst/>
            <a:cxnLst/>
            <a:rect l="l" t="t" r="r" b="b"/>
            <a:pathLst>
              <a:path w="532129" h="437514">
                <a:moveTo>
                  <a:pt x="0" y="437248"/>
                </a:moveTo>
                <a:lnTo>
                  <a:pt x="531698" y="437248"/>
                </a:lnTo>
                <a:lnTo>
                  <a:pt x="531698" y="0"/>
                </a:lnTo>
                <a:lnTo>
                  <a:pt x="0" y="0"/>
                </a:lnTo>
                <a:lnTo>
                  <a:pt x="0" y="437248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96384" y="2158377"/>
            <a:ext cx="532130" cy="437515"/>
          </a:xfrm>
          <a:custGeom>
            <a:avLst/>
            <a:gdLst/>
            <a:ahLst/>
            <a:cxnLst/>
            <a:rect l="l" t="t" r="r" b="b"/>
            <a:pathLst>
              <a:path w="532129" h="437514">
                <a:moveTo>
                  <a:pt x="0" y="437248"/>
                </a:moveTo>
                <a:lnTo>
                  <a:pt x="531698" y="437248"/>
                </a:lnTo>
                <a:lnTo>
                  <a:pt x="531698" y="0"/>
                </a:lnTo>
                <a:lnTo>
                  <a:pt x="0" y="0"/>
                </a:lnTo>
                <a:lnTo>
                  <a:pt x="0" y="437248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128133" y="2158377"/>
            <a:ext cx="532130" cy="437515"/>
          </a:xfrm>
          <a:custGeom>
            <a:avLst/>
            <a:gdLst/>
            <a:ahLst/>
            <a:cxnLst/>
            <a:rect l="l" t="t" r="r" b="b"/>
            <a:pathLst>
              <a:path w="532129" h="437514">
                <a:moveTo>
                  <a:pt x="0" y="437248"/>
                </a:moveTo>
                <a:lnTo>
                  <a:pt x="531698" y="437248"/>
                </a:lnTo>
                <a:lnTo>
                  <a:pt x="531698" y="0"/>
                </a:lnTo>
                <a:lnTo>
                  <a:pt x="0" y="0"/>
                </a:lnTo>
                <a:lnTo>
                  <a:pt x="0" y="437248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659882" y="2158377"/>
            <a:ext cx="532130" cy="437515"/>
          </a:xfrm>
          <a:custGeom>
            <a:avLst/>
            <a:gdLst/>
            <a:ahLst/>
            <a:cxnLst/>
            <a:rect l="l" t="t" r="r" b="b"/>
            <a:pathLst>
              <a:path w="532129" h="437514">
                <a:moveTo>
                  <a:pt x="0" y="437248"/>
                </a:moveTo>
                <a:lnTo>
                  <a:pt x="531698" y="437248"/>
                </a:lnTo>
                <a:lnTo>
                  <a:pt x="531698" y="0"/>
                </a:lnTo>
                <a:lnTo>
                  <a:pt x="0" y="0"/>
                </a:lnTo>
                <a:lnTo>
                  <a:pt x="0" y="437248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191503" y="2158377"/>
            <a:ext cx="532130" cy="437515"/>
          </a:xfrm>
          <a:custGeom>
            <a:avLst/>
            <a:gdLst/>
            <a:ahLst/>
            <a:cxnLst/>
            <a:rect l="l" t="t" r="r" b="b"/>
            <a:pathLst>
              <a:path w="532129" h="437514">
                <a:moveTo>
                  <a:pt x="0" y="437248"/>
                </a:moveTo>
                <a:lnTo>
                  <a:pt x="531698" y="437248"/>
                </a:lnTo>
                <a:lnTo>
                  <a:pt x="531698" y="0"/>
                </a:lnTo>
                <a:lnTo>
                  <a:pt x="0" y="0"/>
                </a:lnTo>
                <a:lnTo>
                  <a:pt x="0" y="437248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723253" y="2158377"/>
            <a:ext cx="532130" cy="437515"/>
          </a:xfrm>
          <a:custGeom>
            <a:avLst/>
            <a:gdLst/>
            <a:ahLst/>
            <a:cxnLst/>
            <a:rect l="l" t="t" r="r" b="b"/>
            <a:pathLst>
              <a:path w="532129" h="437514">
                <a:moveTo>
                  <a:pt x="0" y="437248"/>
                </a:moveTo>
                <a:lnTo>
                  <a:pt x="531698" y="437248"/>
                </a:lnTo>
                <a:lnTo>
                  <a:pt x="531698" y="0"/>
                </a:lnTo>
                <a:lnTo>
                  <a:pt x="0" y="0"/>
                </a:lnTo>
                <a:lnTo>
                  <a:pt x="0" y="437248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254875" y="2158377"/>
            <a:ext cx="532130" cy="437515"/>
          </a:xfrm>
          <a:custGeom>
            <a:avLst/>
            <a:gdLst/>
            <a:ahLst/>
            <a:cxnLst/>
            <a:rect l="l" t="t" r="r" b="b"/>
            <a:pathLst>
              <a:path w="532129" h="437514">
                <a:moveTo>
                  <a:pt x="0" y="437248"/>
                </a:moveTo>
                <a:lnTo>
                  <a:pt x="531698" y="437248"/>
                </a:lnTo>
                <a:lnTo>
                  <a:pt x="531698" y="0"/>
                </a:lnTo>
                <a:lnTo>
                  <a:pt x="0" y="0"/>
                </a:lnTo>
                <a:lnTo>
                  <a:pt x="0" y="437248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786623" y="2158377"/>
            <a:ext cx="532130" cy="437515"/>
          </a:xfrm>
          <a:custGeom>
            <a:avLst/>
            <a:gdLst/>
            <a:ahLst/>
            <a:cxnLst/>
            <a:rect l="l" t="t" r="r" b="b"/>
            <a:pathLst>
              <a:path w="532129" h="437514">
                <a:moveTo>
                  <a:pt x="0" y="437248"/>
                </a:moveTo>
                <a:lnTo>
                  <a:pt x="531698" y="437248"/>
                </a:lnTo>
                <a:lnTo>
                  <a:pt x="531698" y="0"/>
                </a:lnTo>
                <a:lnTo>
                  <a:pt x="0" y="0"/>
                </a:lnTo>
                <a:lnTo>
                  <a:pt x="0" y="437248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318372" y="2158377"/>
            <a:ext cx="532130" cy="437515"/>
          </a:xfrm>
          <a:custGeom>
            <a:avLst/>
            <a:gdLst/>
            <a:ahLst/>
            <a:cxnLst/>
            <a:rect l="l" t="t" r="r" b="b"/>
            <a:pathLst>
              <a:path w="532129" h="437514">
                <a:moveTo>
                  <a:pt x="0" y="437248"/>
                </a:moveTo>
                <a:lnTo>
                  <a:pt x="531698" y="437248"/>
                </a:lnTo>
                <a:lnTo>
                  <a:pt x="531698" y="0"/>
                </a:lnTo>
                <a:lnTo>
                  <a:pt x="0" y="0"/>
                </a:lnTo>
                <a:lnTo>
                  <a:pt x="0" y="437248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849994" y="2158377"/>
            <a:ext cx="532130" cy="437515"/>
          </a:xfrm>
          <a:custGeom>
            <a:avLst/>
            <a:gdLst/>
            <a:ahLst/>
            <a:cxnLst/>
            <a:rect l="l" t="t" r="r" b="b"/>
            <a:pathLst>
              <a:path w="532129" h="437514">
                <a:moveTo>
                  <a:pt x="0" y="437248"/>
                </a:moveTo>
                <a:lnTo>
                  <a:pt x="531698" y="437248"/>
                </a:lnTo>
                <a:lnTo>
                  <a:pt x="531698" y="0"/>
                </a:lnTo>
                <a:lnTo>
                  <a:pt x="0" y="0"/>
                </a:lnTo>
                <a:lnTo>
                  <a:pt x="0" y="437248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381743" y="2158377"/>
            <a:ext cx="532130" cy="437515"/>
          </a:xfrm>
          <a:custGeom>
            <a:avLst/>
            <a:gdLst/>
            <a:ahLst/>
            <a:cxnLst/>
            <a:rect l="l" t="t" r="r" b="b"/>
            <a:pathLst>
              <a:path w="532129" h="437514">
                <a:moveTo>
                  <a:pt x="0" y="437248"/>
                </a:moveTo>
                <a:lnTo>
                  <a:pt x="531698" y="437248"/>
                </a:lnTo>
                <a:lnTo>
                  <a:pt x="531698" y="0"/>
                </a:lnTo>
                <a:lnTo>
                  <a:pt x="0" y="0"/>
                </a:lnTo>
                <a:lnTo>
                  <a:pt x="0" y="437248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913493" y="2158377"/>
            <a:ext cx="532130" cy="437515"/>
          </a:xfrm>
          <a:custGeom>
            <a:avLst/>
            <a:gdLst/>
            <a:ahLst/>
            <a:cxnLst/>
            <a:rect l="l" t="t" r="r" b="b"/>
            <a:pathLst>
              <a:path w="532129" h="437514">
                <a:moveTo>
                  <a:pt x="0" y="437248"/>
                </a:moveTo>
                <a:lnTo>
                  <a:pt x="531698" y="437248"/>
                </a:lnTo>
                <a:lnTo>
                  <a:pt x="531698" y="0"/>
                </a:lnTo>
                <a:lnTo>
                  <a:pt x="0" y="0"/>
                </a:lnTo>
                <a:lnTo>
                  <a:pt x="0" y="437248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445115" y="2158377"/>
            <a:ext cx="532130" cy="437515"/>
          </a:xfrm>
          <a:custGeom>
            <a:avLst/>
            <a:gdLst/>
            <a:ahLst/>
            <a:cxnLst/>
            <a:rect l="l" t="t" r="r" b="b"/>
            <a:pathLst>
              <a:path w="532129" h="437514">
                <a:moveTo>
                  <a:pt x="0" y="437248"/>
                </a:moveTo>
                <a:lnTo>
                  <a:pt x="531698" y="437248"/>
                </a:lnTo>
                <a:lnTo>
                  <a:pt x="531698" y="0"/>
                </a:lnTo>
                <a:lnTo>
                  <a:pt x="0" y="0"/>
                </a:lnTo>
                <a:lnTo>
                  <a:pt x="0" y="437248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976864" y="2158377"/>
            <a:ext cx="532130" cy="437515"/>
          </a:xfrm>
          <a:custGeom>
            <a:avLst/>
            <a:gdLst/>
            <a:ahLst/>
            <a:cxnLst/>
            <a:rect l="l" t="t" r="r" b="b"/>
            <a:pathLst>
              <a:path w="532129" h="437514">
                <a:moveTo>
                  <a:pt x="0" y="437248"/>
                </a:moveTo>
                <a:lnTo>
                  <a:pt x="531698" y="437248"/>
                </a:lnTo>
                <a:lnTo>
                  <a:pt x="531698" y="0"/>
                </a:lnTo>
                <a:lnTo>
                  <a:pt x="0" y="0"/>
                </a:lnTo>
                <a:lnTo>
                  <a:pt x="0" y="437248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508613" y="2158377"/>
            <a:ext cx="532130" cy="437515"/>
          </a:xfrm>
          <a:custGeom>
            <a:avLst/>
            <a:gdLst/>
            <a:ahLst/>
            <a:cxnLst/>
            <a:rect l="l" t="t" r="r" b="b"/>
            <a:pathLst>
              <a:path w="532129" h="437514">
                <a:moveTo>
                  <a:pt x="0" y="437248"/>
                </a:moveTo>
                <a:lnTo>
                  <a:pt x="531698" y="437248"/>
                </a:lnTo>
                <a:lnTo>
                  <a:pt x="531698" y="0"/>
                </a:lnTo>
                <a:lnTo>
                  <a:pt x="0" y="0"/>
                </a:lnTo>
                <a:lnTo>
                  <a:pt x="0" y="437248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8937" y="2595626"/>
            <a:ext cx="1798955" cy="649605"/>
          </a:xfrm>
          <a:custGeom>
            <a:avLst/>
            <a:gdLst/>
            <a:ahLst/>
            <a:cxnLst/>
            <a:rect l="l" t="t" r="r" b="b"/>
            <a:pathLst>
              <a:path w="1798955" h="649605">
                <a:moveTo>
                  <a:pt x="0" y="649604"/>
                </a:moveTo>
                <a:lnTo>
                  <a:pt x="1798955" y="649604"/>
                </a:lnTo>
                <a:lnTo>
                  <a:pt x="1798955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937892" y="2595626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30" h="649605">
                <a:moveTo>
                  <a:pt x="0" y="649604"/>
                </a:moveTo>
                <a:lnTo>
                  <a:pt x="531698" y="649604"/>
                </a:lnTo>
                <a:lnTo>
                  <a:pt x="531698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69642" y="2595626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30" h="649605">
                <a:moveTo>
                  <a:pt x="0" y="649604"/>
                </a:moveTo>
                <a:lnTo>
                  <a:pt x="531698" y="649604"/>
                </a:lnTo>
                <a:lnTo>
                  <a:pt x="531698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001264" y="2595626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5">
                <a:moveTo>
                  <a:pt x="0" y="649604"/>
                </a:moveTo>
                <a:lnTo>
                  <a:pt x="531698" y="649604"/>
                </a:lnTo>
                <a:lnTo>
                  <a:pt x="531698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533013" y="2595626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5">
                <a:moveTo>
                  <a:pt x="0" y="649604"/>
                </a:moveTo>
                <a:lnTo>
                  <a:pt x="531698" y="649604"/>
                </a:lnTo>
                <a:lnTo>
                  <a:pt x="531698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064761" y="2595626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5">
                <a:moveTo>
                  <a:pt x="0" y="649604"/>
                </a:moveTo>
                <a:lnTo>
                  <a:pt x="531698" y="649604"/>
                </a:lnTo>
                <a:lnTo>
                  <a:pt x="531698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96384" y="2595626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5">
                <a:moveTo>
                  <a:pt x="0" y="649604"/>
                </a:moveTo>
                <a:lnTo>
                  <a:pt x="531698" y="649604"/>
                </a:lnTo>
                <a:lnTo>
                  <a:pt x="531698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128133" y="2595626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5">
                <a:moveTo>
                  <a:pt x="0" y="649604"/>
                </a:moveTo>
                <a:lnTo>
                  <a:pt x="531698" y="649604"/>
                </a:lnTo>
                <a:lnTo>
                  <a:pt x="531698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659882" y="2595626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5">
                <a:moveTo>
                  <a:pt x="0" y="649604"/>
                </a:moveTo>
                <a:lnTo>
                  <a:pt x="531698" y="649604"/>
                </a:lnTo>
                <a:lnTo>
                  <a:pt x="531698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191503" y="2595626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5">
                <a:moveTo>
                  <a:pt x="0" y="649604"/>
                </a:moveTo>
                <a:lnTo>
                  <a:pt x="531698" y="649604"/>
                </a:lnTo>
                <a:lnTo>
                  <a:pt x="531698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723253" y="2595626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5">
                <a:moveTo>
                  <a:pt x="0" y="649604"/>
                </a:moveTo>
                <a:lnTo>
                  <a:pt x="531698" y="649604"/>
                </a:lnTo>
                <a:lnTo>
                  <a:pt x="531698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254875" y="2595626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5">
                <a:moveTo>
                  <a:pt x="0" y="649604"/>
                </a:moveTo>
                <a:lnTo>
                  <a:pt x="531698" y="649604"/>
                </a:lnTo>
                <a:lnTo>
                  <a:pt x="531698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786623" y="2595626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5">
                <a:moveTo>
                  <a:pt x="0" y="649604"/>
                </a:moveTo>
                <a:lnTo>
                  <a:pt x="531698" y="649604"/>
                </a:lnTo>
                <a:lnTo>
                  <a:pt x="531698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318372" y="2595626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5">
                <a:moveTo>
                  <a:pt x="0" y="649604"/>
                </a:moveTo>
                <a:lnTo>
                  <a:pt x="531698" y="649604"/>
                </a:lnTo>
                <a:lnTo>
                  <a:pt x="531698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849994" y="2595626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5">
                <a:moveTo>
                  <a:pt x="0" y="649604"/>
                </a:moveTo>
                <a:lnTo>
                  <a:pt x="531698" y="649604"/>
                </a:lnTo>
                <a:lnTo>
                  <a:pt x="531698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381743" y="2595626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5">
                <a:moveTo>
                  <a:pt x="0" y="649604"/>
                </a:moveTo>
                <a:lnTo>
                  <a:pt x="531698" y="649604"/>
                </a:lnTo>
                <a:lnTo>
                  <a:pt x="531698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913493" y="2595626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5">
                <a:moveTo>
                  <a:pt x="0" y="649604"/>
                </a:moveTo>
                <a:lnTo>
                  <a:pt x="531698" y="649604"/>
                </a:lnTo>
                <a:lnTo>
                  <a:pt x="531698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445115" y="2595626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5">
                <a:moveTo>
                  <a:pt x="0" y="649604"/>
                </a:moveTo>
                <a:lnTo>
                  <a:pt x="531698" y="649604"/>
                </a:lnTo>
                <a:lnTo>
                  <a:pt x="531698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976864" y="2595626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5">
                <a:moveTo>
                  <a:pt x="0" y="649604"/>
                </a:moveTo>
                <a:lnTo>
                  <a:pt x="531698" y="649604"/>
                </a:lnTo>
                <a:lnTo>
                  <a:pt x="531698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1508613" y="2595626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5">
                <a:moveTo>
                  <a:pt x="0" y="649604"/>
                </a:moveTo>
                <a:lnTo>
                  <a:pt x="531698" y="649604"/>
                </a:lnTo>
                <a:lnTo>
                  <a:pt x="531698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38937" y="3245281"/>
            <a:ext cx="1798955" cy="295910"/>
          </a:xfrm>
          <a:custGeom>
            <a:avLst/>
            <a:gdLst/>
            <a:ahLst/>
            <a:cxnLst/>
            <a:rect l="l" t="t" r="r" b="b"/>
            <a:pathLst>
              <a:path w="1798955" h="295910">
                <a:moveTo>
                  <a:pt x="0" y="295859"/>
                </a:moveTo>
                <a:lnTo>
                  <a:pt x="1798955" y="295859"/>
                </a:lnTo>
                <a:lnTo>
                  <a:pt x="1798955" y="0"/>
                </a:lnTo>
                <a:lnTo>
                  <a:pt x="0" y="0"/>
                </a:lnTo>
                <a:lnTo>
                  <a:pt x="0" y="295859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937892" y="3245281"/>
            <a:ext cx="532130" cy="295910"/>
          </a:xfrm>
          <a:custGeom>
            <a:avLst/>
            <a:gdLst/>
            <a:ahLst/>
            <a:cxnLst/>
            <a:rect l="l" t="t" r="r" b="b"/>
            <a:pathLst>
              <a:path w="532130" h="295910">
                <a:moveTo>
                  <a:pt x="0" y="295859"/>
                </a:moveTo>
                <a:lnTo>
                  <a:pt x="531698" y="295859"/>
                </a:lnTo>
                <a:lnTo>
                  <a:pt x="531698" y="0"/>
                </a:lnTo>
                <a:lnTo>
                  <a:pt x="0" y="0"/>
                </a:lnTo>
                <a:lnTo>
                  <a:pt x="0" y="295859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69642" y="3245281"/>
            <a:ext cx="532130" cy="295910"/>
          </a:xfrm>
          <a:custGeom>
            <a:avLst/>
            <a:gdLst/>
            <a:ahLst/>
            <a:cxnLst/>
            <a:rect l="l" t="t" r="r" b="b"/>
            <a:pathLst>
              <a:path w="532130" h="295910">
                <a:moveTo>
                  <a:pt x="0" y="295859"/>
                </a:moveTo>
                <a:lnTo>
                  <a:pt x="531698" y="295859"/>
                </a:lnTo>
                <a:lnTo>
                  <a:pt x="531698" y="0"/>
                </a:lnTo>
                <a:lnTo>
                  <a:pt x="0" y="0"/>
                </a:lnTo>
                <a:lnTo>
                  <a:pt x="0" y="295859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001264" y="3245281"/>
            <a:ext cx="532130" cy="295910"/>
          </a:xfrm>
          <a:custGeom>
            <a:avLst/>
            <a:gdLst/>
            <a:ahLst/>
            <a:cxnLst/>
            <a:rect l="l" t="t" r="r" b="b"/>
            <a:pathLst>
              <a:path w="532129" h="295910">
                <a:moveTo>
                  <a:pt x="0" y="295859"/>
                </a:moveTo>
                <a:lnTo>
                  <a:pt x="531698" y="295859"/>
                </a:lnTo>
                <a:lnTo>
                  <a:pt x="531698" y="0"/>
                </a:lnTo>
                <a:lnTo>
                  <a:pt x="0" y="0"/>
                </a:lnTo>
                <a:lnTo>
                  <a:pt x="0" y="295859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533013" y="3245281"/>
            <a:ext cx="532130" cy="295910"/>
          </a:xfrm>
          <a:custGeom>
            <a:avLst/>
            <a:gdLst/>
            <a:ahLst/>
            <a:cxnLst/>
            <a:rect l="l" t="t" r="r" b="b"/>
            <a:pathLst>
              <a:path w="532129" h="295910">
                <a:moveTo>
                  <a:pt x="0" y="295859"/>
                </a:moveTo>
                <a:lnTo>
                  <a:pt x="531698" y="295859"/>
                </a:lnTo>
                <a:lnTo>
                  <a:pt x="531698" y="0"/>
                </a:lnTo>
                <a:lnTo>
                  <a:pt x="0" y="0"/>
                </a:lnTo>
                <a:lnTo>
                  <a:pt x="0" y="295859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064761" y="3245281"/>
            <a:ext cx="532130" cy="295910"/>
          </a:xfrm>
          <a:custGeom>
            <a:avLst/>
            <a:gdLst/>
            <a:ahLst/>
            <a:cxnLst/>
            <a:rect l="l" t="t" r="r" b="b"/>
            <a:pathLst>
              <a:path w="532129" h="295910">
                <a:moveTo>
                  <a:pt x="0" y="295859"/>
                </a:moveTo>
                <a:lnTo>
                  <a:pt x="531698" y="295859"/>
                </a:lnTo>
                <a:lnTo>
                  <a:pt x="531698" y="0"/>
                </a:lnTo>
                <a:lnTo>
                  <a:pt x="0" y="0"/>
                </a:lnTo>
                <a:lnTo>
                  <a:pt x="0" y="295859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596384" y="3245281"/>
            <a:ext cx="532130" cy="295910"/>
          </a:xfrm>
          <a:custGeom>
            <a:avLst/>
            <a:gdLst/>
            <a:ahLst/>
            <a:cxnLst/>
            <a:rect l="l" t="t" r="r" b="b"/>
            <a:pathLst>
              <a:path w="532129" h="295910">
                <a:moveTo>
                  <a:pt x="0" y="295859"/>
                </a:moveTo>
                <a:lnTo>
                  <a:pt x="531698" y="295859"/>
                </a:lnTo>
                <a:lnTo>
                  <a:pt x="531698" y="0"/>
                </a:lnTo>
                <a:lnTo>
                  <a:pt x="0" y="0"/>
                </a:lnTo>
                <a:lnTo>
                  <a:pt x="0" y="295859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128133" y="3245281"/>
            <a:ext cx="532130" cy="295910"/>
          </a:xfrm>
          <a:custGeom>
            <a:avLst/>
            <a:gdLst/>
            <a:ahLst/>
            <a:cxnLst/>
            <a:rect l="l" t="t" r="r" b="b"/>
            <a:pathLst>
              <a:path w="532129" h="295910">
                <a:moveTo>
                  <a:pt x="0" y="295859"/>
                </a:moveTo>
                <a:lnTo>
                  <a:pt x="531698" y="295859"/>
                </a:lnTo>
                <a:lnTo>
                  <a:pt x="531698" y="0"/>
                </a:lnTo>
                <a:lnTo>
                  <a:pt x="0" y="0"/>
                </a:lnTo>
                <a:lnTo>
                  <a:pt x="0" y="295859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659882" y="3245281"/>
            <a:ext cx="532130" cy="295910"/>
          </a:xfrm>
          <a:custGeom>
            <a:avLst/>
            <a:gdLst/>
            <a:ahLst/>
            <a:cxnLst/>
            <a:rect l="l" t="t" r="r" b="b"/>
            <a:pathLst>
              <a:path w="532129" h="295910">
                <a:moveTo>
                  <a:pt x="0" y="295859"/>
                </a:moveTo>
                <a:lnTo>
                  <a:pt x="531698" y="295859"/>
                </a:lnTo>
                <a:lnTo>
                  <a:pt x="531698" y="0"/>
                </a:lnTo>
                <a:lnTo>
                  <a:pt x="0" y="0"/>
                </a:lnTo>
                <a:lnTo>
                  <a:pt x="0" y="295859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191503" y="3245281"/>
            <a:ext cx="532130" cy="295910"/>
          </a:xfrm>
          <a:custGeom>
            <a:avLst/>
            <a:gdLst/>
            <a:ahLst/>
            <a:cxnLst/>
            <a:rect l="l" t="t" r="r" b="b"/>
            <a:pathLst>
              <a:path w="532129" h="295910">
                <a:moveTo>
                  <a:pt x="0" y="295859"/>
                </a:moveTo>
                <a:lnTo>
                  <a:pt x="531698" y="295859"/>
                </a:lnTo>
                <a:lnTo>
                  <a:pt x="531698" y="0"/>
                </a:lnTo>
                <a:lnTo>
                  <a:pt x="0" y="0"/>
                </a:lnTo>
                <a:lnTo>
                  <a:pt x="0" y="295859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723253" y="3245281"/>
            <a:ext cx="532130" cy="295910"/>
          </a:xfrm>
          <a:custGeom>
            <a:avLst/>
            <a:gdLst/>
            <a:ahLst/>
            <a:cxnLst/>
            <a:rect l="l" t="t" r="r" b="b"/>
            <a:pathLst>
              <a:path w="532129" h="295910">
                <a:moveTo>
                  <a:pt x="0" y="295859"/>
                </a:moveTo>
                <a:lnTo>
                  <a:pt x="531698" y="295859"/>
                </a:lnTo>
                <a:lnTo>
                  <a:pt x="531698" y="0"/>
                </a:lnTo>
                <a:lnTo>
                  <a:pt x="0" y="0"/>
                </a:lnTo>
                <a:lnTo>
                  <a:pt x="0" y="295859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254875" y="3245281"/>
            <a:ext cx="532130" cy="295910"/>
          </a:xfrm>
          <a:custGeom>
            <a:avLst/>
            <a:gdLst/>
            <a:ahLst/>
            <a:cxnLst/>
            <a:rect l="l" t="t" r="r" b="b"/>
            <a:pathLst>
              <a:path w="532129" h="295910">
                <a:moveTo>
                  <a:pt x="0" y="295859"/>
                </a:moveTo>
                <a:lnTo>
                  <a:pt x="531698" y="295859"/>
                </a:lnTo>
                <a:lnTo>
                  <a:pt x="531698" y="0"/>
                </a:lnTo>
                <a:lnTo>
                  <a:pt x="0" y="0"/>
                </a:lnTo>
                <a:lnTo>
                  <a:pt x="0" y="295859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786623" y="3245281"/>
            <a:ext cx="532130" cy="295910"/>
          </a:xfrm>
          <a:custGeom>
            <a:avLst/>
            <a:gdLst/>
            <a:ahLst/>
            <a:cxnLst/>
            <a:rect l="l" t="t" r="r" b="b"/>
            <a:pathLst>
              <a:path w="532129" h="295910">
                <a:moveTo>
                  <a:pt x="0" y="295859"/>
                </a:moveTo>
                <a:lnTo>
                  <a:pt x="531698" y="295859"/>
                </a:lnTo>
                <a:lnTo>
                  <a:pt x="531698" y="0"/>
                </a:lnTo>
                <a:lnTo>
                  <a:pt x="0" y="0"/>
                </a:lnTo>
                <a:lnTo>
                  <a:pt x="0" y="295859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318372" y="3245281"/>
            <a:ext cx="532130" cy="295910"/>
          </a:xfrm>
          <a:custGeom>
            <a:avLst/>
            <a:gdLst/>
            <a:ahLst/>
            <a:cxnLst/>
            <a:rect l="l" t="t" r="r" b="b"/>
            <a:pathLst>
              <a:path w="532129" h="295910">
                <a:moveTo>
                  <a:pt x="0" y="295859"/>
                </a:moveTo>
                <a:lnTo>
                  <a:pt x="531698" y="295859"/>
                </a:lnTo>
                <a:lnTo>
                  <a:pt x="531698" y="0"/>
                </a:lnTo>
                <a:lnTo>
                  <a:pt x="0" y="0"/>
                </a:lnTo>
                <a:lnTo>
                  <a:pt x="0" y="295859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849994" y="3245281"/>
            <a:ext cx="532130" cy="295910"/>
          </a:xfrm>
          <a:custGeom>
            <a:avLst/>
            <a:gdLst/>
            <a:ahLst/>
            <a:cxnLst/>
            <a:rect l="l" t="t" r="r" b="b"/>
            <a:pathLst>
              <a:path w="532129" h="295910">
                <a:moveTo>
                  <a:pt x="0" y="295859"/>
                </a:moveTo>
                <a:lnTo>
                  <a:pt x="531698" y="295859"/>
                </a:lnTo>
                <a:lnTo>
                  <a:pt x="531698" y="0"/>
                </a:lnTo>
                <a:lnTo>
                  <a:pt x="0" y="0"/>
                </a:lnTo>
                <a:lnTo>
                  <a:pt x="0" y="295859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381743" y="3245281"/>
            <a:ext cx="532130" cy="295910"/>
          </a:xfrm>
          <a:custGeom>
            <a:avLst/>
            <a:gdLst/>
            <a:ahLst/>
            <a:cxnLst/>
            <a:rect l="l" t="t" r="r" b="b"/>
            <a:pathLst>
              <a:path w="532129" h="295910">
                <a:moveTo>
                  <a:pt x="0" y="295859"/>
                </a:moveTo>
                <a:lnTo>
                  <a:pt x="531698" y="295859"/>
                </a:lnTo>
                <a:lnTo>
                  <a:pt x="531698" y="0"/>
                </a:lnTo>
                <a:lnTo>
                  <a:pt x="0" y="0"/>
                </a:lnTo>
                <a:lnTo>
                  <a:pt x="0" y="295859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913493" y="3245281"/>
            <a:ext cx="532130" cy="295910"/>
          </a:xfrm>
          <a:custGeom>
            <a:avLst/>
            <a:gdLst/>
            <a:ahLst/>
            <a:cxnLst/>
            <a:rect l="l" t="t" r="r" b="b"/>
            <a:pathLst>
              <a:path w="532129" h="295910">
                <a:moveTo>
                  <a:pt x="0" y="295859"/>
                </a:moveTo>
                <a:lnTo>
                  <a:pt x="531698" y="295859"/>
                </a:lnTo>
                <a:lnTo>
                  <a:pt x="531698" y="0"/>
                </a:lnTo>
                <a:lnTo>
                  <a:pt x="0" y="0"/>
                </a:lnTo>
                <a:lnTo>
                  <a:pt x="0" y="295859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0445115" y="3245281"/>
            <a:ext cx="532130" cy="295910"/>
          </a:xfrm>
          <a:custGeom>
            <a:avLst/>
            <a:gdLst/>
            <a:ahLst/>
            <a:cxnLst/>
            <a:rect l="l" t="t" r="r" b="b"/>
            <a:pathLst>
              <a:path w="532129" h="295910">
                <a:moveTo>
                  <a:pt x="0" y="295859"/>
                </a:moveTo>
                <a:lnTo>
                  <a:pt x="531698" y="295859"/>
                </a:lnTo>
                <a:lnTo>
                  <a:pt x="531698" y="0"/>
                </a:lnTo>
                <a:lnTo>
                  <a:pt x="0" y="0"/>
                </a:lnTo>
                <a:lnTo>
                  <a:pt x="0" y="295859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0976864" y="3245281"/>
            <a:ext cx="532130" cy="295910"/>
          </a:xfrm>
          <a:custGeom>
            <a:avLst/>
            <a:gdLst/>
            <a:ahLst/>
            <a:cxnLst/>
            <a:rect l="l" t="t" r="r" b="b"/>
            <a:pathLst>
              <a:path w="532129" h="295910">
                <a:moveTo>
                  <a:pt x="0" y="295859"/>
                </a:moveTo>
                <a:lnTo>
                  <a:pt x="531698" y="295859"/>
                </a:lnTo>
                <a:lnTo>
                  <a:pt x="531698" y="0"/>
                </a:lnTo>
                <a:lnTo>
                  <a:pt x="0" y="0"/>
                </a:lnTo>
                <a:lnTo>
                  <a:pt x="0" y="295859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1508613" y="3245281"/>
            <a:ext cx="532130" cy="295910"/>
          </a:xfrm>
          <a:custGeom>
            <a:avLst/>
            <a:gdLst/>
            <a:ahLst/>
            <a:cxnLst/>
            <a:rect l="l" t="t" r="r" b="b"/>
            <a:pathLst>
              <a:path w="532129" h="295910">
                <a:moveTo>
                  <a:pt x="0" y="295859"/>
                </a:moveTo>
                <a:lnTo>
                  <a:pt x="531698" y="295859"/>
                </a:lnTo>
                <a:lnTo>
                  <a:pt x="531698" y="0"/>
                </a:lnTo>
                <a:lnTo>
                  <a:pt x="0" y="0"/>
                </a:lnTo>
                <a:lnTo>
                  <a:pt x="0" y="295859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38937" y="3541140"/>
            <a:ext cx="1798955" cy="649605"/>
          </a:xfrm>
          <a:custGeom>
            <a:avLst/>
            <a:gdLst/>
            <a:ahLst/>
            <a:cxnLst/>
            <a:rect l="l" t="t" r="r" b="b"/>
            <a:pathLst>
              <a:path w="1798955" h="649604">
                <a:moveTo>
                  <a:pt x="0" y="649605"/>
                </a:moveTo>
                <a:lnTo>
                  <a:pt x="1798955" y="649605"/>
                </a:lnTo>
                <a:lnTo>
                  <a:pt x="1798955" y="0"/>
                </a:lnTo>
                <a:lnTo>
                  <a:pt x="0" y="0"/>
                </a:lnTo>
                <a:lnTo>
                  <a:pt x="0" y="649605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937892" y="3541140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30" h="649604">
                <a:moveTo>
                  <a:pt x="0" y="649605"/>
                </a:moveTo>
                <a:lnTo>
                  <a:pt x="531698" y="649605"/>
                </a:lnTo>
                <a:lnTo>
                  <a:pt x="531698" y="0"/>
                </a:lnTo>
                <a:lnTo>
                  <a:pt x="0" y="0"/>
                </a:lnTo>
                <a:lnTo>
                  <a:pt x="0" y="649605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469642" y="3541140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30" h="649604">
                <a:moveTo>
                  <a:pt x="0" y="649605"/>
                </a:moveTo>
                <a:lnTo>
                  <a:pt x="531698" y="649605"/>
                </a:lnTo>
                <a:lnTo>
                  <a:pt x="531698" y="0"/>
                </a:lnTo>
                <a:lnTo>
                  <a:pt x="0" y="0"/>
                </a:lnTo>
                <a:lnTo>
                  <a:pt x="0" y="649605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001264" y="3541140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4">
                <a:moveTo>
                  <a:pt x="0" y="649605"/>
                </a:moveTo>
                <a:lnTo>
                  <a:pt x="531698" y="649605"/>
                </a:lnTo>
                <a:lnTo>
                  <a:pt x="531698" y="0"/>
                </a:lnTo>
                <a:lnTo>
                  <a:pt x="0" y="0"/>
                </a:lnTo>
                <a:lnTo>
                  <a:pt x="0" y="649605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533013" y="3541140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4">
                <a:moveTo>
                  <a:pt x="0" y="649605"/>
                </a:moveTo>
                <a:lnTo>
                  <a:pt x="531698" y="649605"/>
                </a:lnTo>
                <a:lnTo>
                  <a:pt x="531698" y="0"/>
                </a:lnTo>
                <a:lnTo>
                  <a:pt x="0" y="0"/>
                </a:lnTo>
                <a:lnTo>
                  <a:pt x="0" y="649605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064761" y="3541140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4">
                <a:moveTo>
                  <a:pt x="0" y="649605"/>
                </a:moveTo>
                <a:lnTo>
                  <a:pt x="531698" y="649605"/>
                </a:lnTo>
                <a:lnTo>
                  <a:pt x="531698" y="0"/>
                </a:lnTo>
                <a:lnTo>
                  <a:pt x="0" y="0"/>
                </a:lnTo>
                <a:lnTo>
                  <a:pt x="0" y="649605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596384" y="3541140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4">
                <a:moveTo>
                  <a:pt x="0" y="649605"/>
                </a:moveTo>
                <a:lnTo>
                  <a:pt x="531698" y="649605"/>
                </a:lnTo>
                <a:lnTo>
                  <a:pt x="531698" y="0"/>
                </a:lnTo>
                <a:lnTo>
                  <a:pt x="0" y="0"/>
                </a:lnTo>
                <a:lnTo>
                  <a:pt x="0" y="649605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128133" y="3541140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4">
                <a:moveTo>
                  <a:pt x="0" y="649605"/>
                </a:moveTo>
                <a:lnTo>
                  <a:pt x="531698" y="649605"/>
                </a:lnTo>
                <a:lnTo>
                  <a:pt x="531698" y="0"/>
                </a:lnTo>
                <a:lnTo>
                  <a:pt x="0" y="0"/>
                </a:lnTo>
                <a:lnTo>
                  <a:pt x="0" y="649605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659882" y="3541140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4">
                <a:moveTo>
                  <a:pt x="0" y="649605"/>
                </a:moveTo>
                <a:lnTo>
                  <a:pt x="531698" y="649605"/>
                </a:lnTo>
                <a:lnTo>
                  <a:pt x="531698" y="0"/>
                </a:lnTo>
                <a:lnTo>
                  <a:pt x="0" y="0"/>
                </a:lnTo>
                <a:lnTo>
                  <a:pt x="0" y="649605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191503" y="3541140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4">
                <a:moveTo>
                  <a:pt x="0" y="649605"/>
                </a:moveTo>
                <a:lnTo>
                  <a:pt x="531698" y="649605"/>
                </a:lnTo>
                <a:lnTo>
                  <a:pt x="531698" y="0"/>
                </a:lnTo>
                <a:lnTo>
                  <a:pt x="0" y="0"/>
                </a:lnTo>
                <a:lnTo>
                  <a:pt x="0" y="649605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723253" y="3541140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4">
                <a:moveTo>
                  <a:pt x="0" y="649605"/>
                </a:moveTo>
                <a:lnTo>
                  <a:pt x="531698" y="649605"/>
                </a:lnTo>
                <a:lnTo>
                  <a:pt x="531698" y="0"/>
                </a:lnTo>
                <a:lnTo>
                  <a:pt x="0" y="0"/>
                </a:lnTo>
                <a:lnTo>
                  <a:pt x="0" y="649605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254875" y="3541140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4">
                <a:moveTo>
                  <a:pt x="0" y="649605"/>
                </a:moveTo>
                <a:lnTo>
                  <a:pt x="531698" y="649605"/>
                </a:lnTo>
                <a:lnTo>
                  <a:pt x="531698" y="0"/>
                </a:lnTo>
                <a:lnTo>
                  <a:pt x="0" y="0"/>
                </a:lnTo>
                <a:lnTo>
                  <a:pt x="0" y="649605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786623" y="3541140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4">
                <a:moveTo>
                  <a:pt x="0" y="649605"/>
                </a:moveTo>
                <a:lnTo>
                  <a:pt x="531698" y="649605"/>
                </a:lnTo>
                <a:lnTo>
                  <a:pt x="531698" y="0"/>
                </a:lnTo>
                <a:lnTo>
                  <a:pt x="0" y="0"/>
                </a:lnTo>
                <a:lnTo>
                  <a:pt x="0" y="649605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318372" y="3541140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4">
                <a:moveTo>
                  <a:pt x="0" y="649605"/>
                </a:moveTo>
                <a:lnTo>
                  <a:pt x="531698" y="649605"/>
                </a:lnTo>
                <a:lnTo>
                  <a:pt x="531698" y="0"/>
                </a:lnTo>
                <a:lnTo>
                  <a:pt x="0" y="0"/>
                </a:lnTo>
                <a:lnTo>
                  <a:pt x="0" y="649605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849994" y="3541140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4">
                <a:moveTo>
                  <a:pt x="0" y="649605"/>
                </a:moveTo>
                <a:lnTo>
                  <a:pt x="531698" y="649605"/>
                </a:lnTo>
                <a:lnTo>
                  <a:pt x="531698" y="0"/>
                </a:lnTo>
                <a:lnTo>
                  <a:pt x="0" y="0"/>
                </a:lnTo>
                <a:lnTo>
                  <a:pt x="0" y="649605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381743" y="3541140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4">
                <a:moveTo>
                  <a:pt x="0" y="649605"/>
                </a:moveTo>
                <a:lnTo>
                  <a:pt x="531698" y="649605"/>
                </a:lnTo>
                <a:lnTo>
                  <a:pt x="531698" y="0"/>
                </a:lnTo>
                <a:lnTo>
                  <a:pt x="0" y="0"/>
                </a:lnTo>
                <a:lnTo>
                  <a:pt x="0" y="649605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913493" y="3541140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4">
                <a:moveTo>
                  <a:pt x="0" y="649605"/>
                </a:moveTo>
                <a:lnTo>
                  <a:pt x="531698" y="649605"/>
                </a:lnTo>
                <a:lnTo>
                  <a:pt x="531698" y="0"/>
                </a:lnTo>
                <a:lnTo>
                  <a:pt x="0" y="0"/>
                </a:lnTo>
                <a:lnTo>
                  <a:pt x="0" y="649605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0445115" y="3541140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4">
                <a:moveTo>
                  <a:pt x="0" y="649605"/>
                </a:moveTo>
                <a:lnTo>
                  <a:pt x="531698" y="649605"/>
                </a:lnTo>
                <a:lnTo>
                  <a:pt x="531698" y="0"/>
                </a:lnTo>
                <a:lnTo>
                  <a:pt x="0" y="0"/>
                </a:lnTo>
                <a:lnTo>
                  <a:pt x="0" y="649605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0976864" y="3541140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4">
                <a:moveTo>
                  <a:pt x="0" y="649605"/>
                </a:moveTo>
                <a:lnTo>
                  <a:pt x="531698" y="649605"/>
                </a:lnTo>
                <a:lnTo>
                  <a:pt x="531698" y="0"/>
                </a:lnTo>
                <a:lnTo>
                  <a:pt x="0" y="0"/>
                </a:lnTo>
                <a:lnTo>
                  <a:pt x="0" y="649605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1508613" y="3541140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4">
                <a:moveTo>
                  <a:pt x="0" y="649605"/>
                </a:moveTo>
                <a:lnTo>
                  <a:pt x="531698" y="649605"/>
                </a:lnTo>
                <a:lnTo>
                  <a:pt x="531698" y="0"/>
                </a:lnTo>
                <a:lnTo>
                  <a:pt x="0" y="0"/>
                </a:lnTo>
                <a:lnTo>
                  <a:pt x="0" y="649605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38937" y="4190746"/>
            <a:ext cx="1798955" cy="436245"/>
          </a:xfrm>
          <a:custGeom>
            <a:avLst/>
            <a:gdLst/>
            <a:ahLst/>
            <a:cxnLst/>
            <a:rect l="l" t="t" r="r" b="b"/>
            <a:pathLst>
              <a:path w="1798955" h="436245">
                <a:moveTo>
                  <a:pt x="0" y="436244"/>
                </a:moveTo>
                <a:lnTo>
                  <a:pt x="1798955" y="436244"/>
                </a:lnTo>
                <a:lnTo>
                  <a:pt x="1798955" y="0"/>
                </a:lnTo>
                <a:lnTo>
                  <a:pt x="0" y="0"/>
                </a:lnTo>
                <a:lnTo>
                  <a:pt x="0" y="43624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937892" y="4190746"/>
            <a:ext cx="532130" cy="436245"/>
          </a:xfrm>
          <a:custGeom>
            <a:avLst/>
            <a:gdLst/>
            <a:ahLst/>
            <a:cxnLst/>
            <a:rect l="l" t="t" r="r" b="b"/>
            <a:pathLst>
              <a:path w="532130" h="436245">
                <a:moveTo>
                  <a:pt x="0" y="436244"/>
                </a:moveTo>
                <a:lnTo>
                  <a:pt x="531698" y="436244"/>
                </a:lnTo>
                <a:lnTo>
                  <a:pt x="531698" y="0"/>
                </a:lnTo>
                <a:lnTo>
                  <a:pt x="0" y="0"/>
                </a:lnTo>
                <a:lnTo>
                  <a:pt x="0" y="43624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469642" y="4190746"/>
            <a:ext cx="532130" cy="436245"/>
          </a:xfrm>
          <a:custGeom>
            <a:avLst/>
            <a:gdLst/>
            <a:ahLst/>
            <a:cxnLst/>
            <a:rect l="l" t="t" r="r" b="b"/>
            <a:pathLst>
              <a:path w="532130" h="436245">
                <a:moveTo>
                  <a:pt x="0" y="436244"/>
                </a:moveTo>
                <a:lnTo>
                  <a:pt x="531698" y="436244"/>
                </a:lnTo>
                <a:lnTo>
                  <a:pt x="531698" y="0"/>
                </a:lnTo>
                <a:lnTo>
                  <a:pt x="0" y="0"/>
                </a:lnTo>
                <a:lnTo>
                  <a:pt x="0" y="43624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001264" y="4190746"/>
            <a:ext cx="532130" cy="436245"/>
          </a:xfrm>
          <a:custGeom>
            <a:avLst/>
            <a:gdLst/>
            <a:ahLst/>
            <a:cxnLst/>
            <a:rect l="l" t="t" r="r" b="b"/>
            <a:pathLst>
              <a:path w="532129" h="436245">
                <a:moveTo>
                  <a:pt x="0" y="436244"/>
                </a:moveTo>
                <a:lnTo>
                  <a:pt x="531698" y="436244"/>
                </a:lnTo>
                <a:lnTo>
                  <a:pt x="531698" y="0"/>
                </a:lnTo>
                <a:lnTo>
                  <a:pt x="0" y="0"/>
                </a:lnTo>
                <a:lnTo>
                  <a:pt x="0" y="43624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533013" y="4190746"/>
            <a:ext cx="532130" cy="436245"/>
          </a:xfrm>
          <a:custGeom>
            <a:avLst/>
            <a:gdLst/>
            <a:ahLst/>
            <a:cxnLst/>
            <a:rect l="l" t="t" r="r" b="b"/>
            <a:pathLst>
              <a:path w="532129" h="436245">
                <a:moveTo>
                  <a:pt x="0" y="436244"/>
                </a:moveTo>
                <a:lnTo>
                  <a:pt x="531698" y="436244"/>
                </a:lnTo>
                <a:lnTo>
                  <a:pt x="531698" y="0"/>
                </a:lnTo>
                <a:lnTo>
                  <a:pt x="0" y="0"/>
                </a:lnTo>
                <a:lnTo>
                  <a:pt x="0" y="43624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064761" y="4190746"/>
            <a:ext cx="532130" cy="436245"/>
          </a:xfrm>
          <a:custGeom>
            <a:avLst/>
            <a:gdLst/>
            <a:ahLst/>
            <a:cxnLst/>
            <a:rect l="l" t="t" r="r" b="b"/>
            <a:pathLst>
              <a:path w="532129" h="436245">
                <a:moveTo>
                  <a:pt x="0" y="436244"/>
                </a:moveTo>
                <a:lnTo>
                  <a:pt x="531698" y="436244"/>
                </a:lnTo>
                <a:lnTo>
                  <a:pt x="531698" y="0"/>
                </a:lnTo>
                <a:lnTo>
                  <a:pt x="0" y="0"/>
                </a:lnTo>
                <a:lnTo>
                  <a:pt x="0" y="43624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596384" y="4190746"/>
            <a:ext cx="532130" cy="436245"/>
          </a:xfrm>
          <a:custGeom>
            <a:avLst/>
            <a:gdLst/>
            <a:ahLst/>
            <a:cxnLst/>
            <a:rect l="l" t="t" r="r" b="b"/>
            <a:pathLst>
              <a:path w="532129" h="436245">
                <a:moveTo>
                  <a:pt x="0" y="436244"/>
                </a:moveTo>
                <a:lnTo>
                  <a:pt x="531698" y="436244"/>
                </a:lnTo>
                <a:lnTo>
                  <a:pt x="531698" y="0"/>
                </a:lnTo>
                <a:lnTo>
                  <a:pt x="0" y="0"/>
                </a:lnTo>
                <a:lnTo>
                  <a:pt x="0" y="43624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128133" y="4190746"/>
            <a:ext cx="532130" cy="436245"/>
          </a:xfrm>
          <a:custGeom>
            <a:avLst/>
            <a:gdLst/>
            <a:ahLst/>
            <a:cxnLst/>
            <a:rect l="l" t="t" r="r" b="b"/>
            <a:pathLst>
              <a:path w="532129" h="436245">
                <a:moveTo>
                  <a:pt x="0" y="436244"/>
                </a:moveTo>
                <a:lnTo>
                  <a:pt x="531698" y="436244"/>
                </a:lnTo>
                <a:lnTo>
                  <a:pt x="531698" y="0"/>
                </a:lnTo>
                <a:lnTo>
                  <a:pt x="0" y="0"/>
                </a:lnTo>
                <a:lnTo>
                  <a:pt x="0" y="43624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659882" y="4190746"/>
            <a:ext cx="532130" cy="436245"/>
          </a:xfrm>
          <a:custGeom>
            <a:avLst/>
            <a:gdLst/>
            <a:ahLst/>
            <a:cxnLst/>
            <a:rect l="l" t="t" r="r" b="b"/>
            <a:pathLst>
              <a:path w="532129" h="436245">
                <a:moveTo>
                  <a:pt x="0" y="436244"/>
                </a:moveTo>
                <a:lnTo>
                  <a:pt x="531698" y="436244"/>
                </a:lnTo>
                <a:lnTo>
                  <a:pt x="531698" y="0"/>
                </a:lnTo>
                <a:lnTo>
                  <a:pt x="0" y="0"/>
                </a:lnTo>
                <a:lnTo>
                  <a:pt x="0" y="43624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191503" y="4190746"/>
            <a:ext cx="532130" cy="436245"/>
          </a:xfrm>
          <a:custGeom>
            <a:avLst/>
            <a:gdLst/>
            <a:ahLst/>
            <a:cxnLst/>
            <a:rect l="l" t="t" r="r" b="b"/>
            <a:pathLst>
              <a:path w="532129" h="436245">
                <a:moveTo>
                  <a:pt x="0" y="436244"/>
                </a:moveTo>
                <a:lnTo>
                  <a:pt x="531698" y="436244"/>
                </a:lnTo>
                <a:lnTo>
                  <a:pt x="531698" y="0"/>
                </a:lnTo>
                <a:lnTo>
                  <a:pt x="0" y="0"/>
                </a:lnTo>
                <a:lnTo>
                  <a:pt x="0" y="43624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723253" y="4190746"/>
            <a:ext cx="532130" cy="436245"/>
          </a:xfrm>
          <a:custGeom>
            <a:avLst/>
            <a:gdLst/>
            <a:ahLst/>
            <a:cxnLst/>
            <a:rect l="l" t="t" r="r" b="b"/>
            <a:pathLst>
              <a:path w="532129" h="436245">
                <a:moveTo>
                  <a:pt x="0" y="436244"/>
                </a:moveTo>
                <a:lnTo>
                  <a:pt x="531698" y="436244"/>
                </a:lnTo>
                <a:lnTo>
                  <a:pt x="531698" y="0"/>
                </a:lnTo>
                <a:lnTo>
                  <a:pt x="0" y="0"/>
                </a:lnTo>
                <a:lnTo>
                  <a:pt x="0" y="43624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254875" y="4190746"/>
            <a:ext cx="532130" cy="436245"/>
          </a:xfrm>
          <a:custGeom>
            <a:avLst/>
            <a:gdLst/>
            <a:ahLst/>
            <a:cxnLst/>
            <a:rect l="l" t="t" r="r" b="b"/>
            <a:pathLst>
              <a:path w="532129" h="436245">
                <a:moveTo>
                  <a:pt x="0" y="436244"/>
                </a:moveTo>
                <a:lnTo>
                  <a:pt x="531698" y="436244"/>
                </a:lnTo>
                <a:lnTo>
                  <a:pt x="531698" y="0"/>
                </a:lnTo>
                <a:lnTo>
                  <a:pt x="0" y="0"/>
                </a:lnTo>
                <a:lnTo>
                  <a:pt x="0" y="43624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786623" y="4190746"/>
            <a:ext cx="532130" cy="436245"/>
          </a:xfrm>
          <a:custGeom>
            <a:avLst/>
            <a:gdLst/>
            <a:ahLst/>
            <a:cxnLst/>
            <a:rect l="l" t="t" r="r" b="b"/>
            <a:pathLst>
              <a:path w="532129" h="436245">
                <a:moveTo>
                  <a:pt x="0" y="436244"/>
                </a:moveTo>
                <a:lnTo>
                  <a:pt x="531698" y="436244"/>
                </a:lnTo>
                <a:lnTo>
                  <a:pt x="531698" y="0"/>
                </a:lnTo>
                <a:lnTo>
                  <a:pt x="0" y="0"/>
                </a:lnTo>
                <a:lnTo>
                  <a:pt x="0" y="43624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318372" y="4190746"/>
            <a:ext cx="532130" cy="436245"/>
          </a:xfrm>
          <a:custGeom>
            <a:avLst/>
            <a:gdLst/>
            <a:ahLst/>
            <a:cxnLst/>
            <a:rect l="l" t="t" r="r" b="b"/>
            <a:pathLst>
              <a:path w="532129" h="436245">
                <a:moveTo>
                  <a:pt x="0" y="436244"/>
                </a:moveTo>
                <a:lnTo>
                  <a:pt x="531698" y="436244"/>
                </a:lnTo>
                <a:lnTo>
                  <a:pt x="531698" y="0"/>
                </a:lnTo>
                <a:lnTo>
                  <a:pt x="0" y="0"/>
                </a:lnTo>
                <a:lnTo>
                  <a:pt x="0" y="43624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849994" y="4190746"/>
            <a:ext cx="532130" cy="436245"/>
          </a:xfrm>
          <a:custGeom>
            <a:avLst/>
            <a:gdLst/>
            <a:ahLst/>
            <a:cxnLst/>
            <a:rect l="l" t="t" r="r" b="b"/>
            <a:pathLst>
              <a:path w="532129" h="436245">
                <a:moveTo>
                  <a:pt x="0" y="436244"/>
                </a:moveTo>
                <a:lnTo>
                  <a:pt x="531698" y="436244"/>
                </a:lnTo>
                <a:lnTo>
                  <a:pt x="531698" y="0"/>
                </a:lnTo>
                <a:lnTo>
                  <a:pt x="0" y="0"/>
                </a:lnTo>
                <a:lnTo>
                  <a:pt x="0" y="43624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9381743" y="4190746"/>
            <a:ext cx="532130" cy="436245"/>
          </a:xfrm>
          <a:custGeom>
            <a:avLst/>
            <a:gdLst/>
            <a:ahLst/>
            <a:cxnLst/>
            <a:rect l="l" t="t" r="r" b="b"/>
            <a:pathLst>
              <a:path w="532129" h="436245">
                <a:moveTo>
                  <a:pt x="0" y="436244"/>
                </a:moveTo>
                <a:lnTo>
                  <a:pt x="531698" y="436244"/>
                </a:lnTo>
                <a:lnTo>
                  <a:pt x="531698" y="0"/>
                </a:lnTo>
                <a:lnTo>
                  <a:pt x="0" y="0"/>
                </a:lnTo>
                <a:lnTo>
                  <a:pt x="0" y="43624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9913493" y="4190746"/>
            <a:ext cx="532130" cy="436245"/>
          </a:xfrm>
          <a:custGeom>
            <a:avLst/>
            <a:gdLst/>
            <a:ahLst/>
            <a:cxnLst/>
            <a:rect l="l" t="t" r="r" b="b"/>
            <a:pathLst>
              <a:path w="532129" h="436245">
                <a:moveTo>
                  <a:pt x="0" y="436244"/>
                </a:moveTo>
                <a:lnTo>
                  <a:pt x="531698" y="436244"/>
                </a:lnTo>
                <a:lnTo>
                  <a:pt x="531698" y="0"/>
                </a:lnTo>
                <a:lnTo>
                  <a:pt x="0" y="0"/>
                </a:lnTo>
                <a:lnTo>
                  <a:pt x="0" y="43624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0445115" y="4190746"/>
            <a:ext cx="532130" cy="436245"/>
          </a:xfrm>
          <a:custGeom>
            <a:avLst/>
            <a:gdLst/>
            <a:ahLst/>
            <a:cxnLst/>
            <a:rect l="l" t="t" r="r" b="b"/>
            <a:pathLst>
              <a:path w="532129" h="436245">
                <a:moveTo>
                  <a:pt x="0" y="436244"/>
                </a:moveTo>
                <a:lnTo>
                  <a:pt x="531698" y="436244"/>
                </a:lnTo>
                <a:lnTo>
                  <a:pt x="531698" y="0"/>
                </a:lnTo>
                <a:lnTo>
                  <a:pt x="0" y="0"/>
                </a:lnTo>
                <a:lnTo>
                  <a:pt x="0" y="43624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0976864" y="4190746"/>
            <a:ext cx="532130" cy="436245"/>
          </a:xfrm>
          <a:custGeom>
            <a:avLst/>
            <a:gdLst/>
            <a:ahLst/>
            <a:cxnLst/>
            <a:rect l="l" t="t" r="r" b="b"/>
            <a:pathLst>
              <a:path w="532129" h="436245">
                <a:moveTo>
                  <a:pt x="0" y="436244"/>
                </a:moveTo>
                <a:lnTo>
                  <a:pt x="531698" y="436244"/>
                </a:lnTo>
                <a:lnTo>
                  <a:pt x="531698" y="0"/>
                </a:lnTo>
                <a:lnTo>
                  <a:pt x="0" y="0"/>
                </a:lnTo>
                <a:lnTo>
                  <a:pt x="0" y="43624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1508613" y="4190746"/>
            <a:ext cx="532130" cy="436245"/>
          </a:xfrm>
          <a:custGeom>
            <a:avLst/>
            <a:gdLst/>
            <a:ahLst/>
            <a:cxnLst/>
            <a:rect l="l" t="t" r="r" b="b"/>
            <a:pathLst>
              <a:path w="532129" h="436245">
                <a:moveTo>
                  <a:pt x="0" y="436244"/>
                </a:moveTo>
                <a:lnTo>
                  <a:pt x="531698" y="436244"/>
                </a:lnTo>
                <a:lnTo>
                  <a:pt x="531698" y="0"/>
                </a:lnTo>
                <a:lnTo>
                  <a:pt x="0" y="0"/>
                </a:lnTo>
                <a:lnTo>
                  <a:pt x="0" y="43624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38937" y="4626990"/>
            <a:ext cx="1798955" cy="649605"/>
          </a:xfrm>
          <a:custGeom>
            <a:avLst/>
            <a:gdLst/>
            <a:ahLst/>
            <a:cxnLst/>
            <a:rect l="l" t="t" r="r" b="b"/>
            <a:pathLst>
              <a:path w="1798955" h="649604">
                <a:moveTo>
                  <a:pt x="0" y="649604"/>
                </a:moveTo>
                <a:lnTo>
                  <a:pt x="1798955" y="649604"/>
                </a:lnTo>
                <a:lnTo>
                  <a:pt x="1798955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937892" y="4626990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30" h="649604">
                <a:moveTo>
                  <a:pt x="0" y="649604"/>
                </a:moveTo>
                <a:lnTo>
                  <a:pt x="531698" y="649604"/>
                </a:lnTo>
                <a:lnTo>
                  <a:pt x="531698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469642" y="4626990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30" h="649604">
                <a:moveTo>
                  <a:pt x="0" y="649604"/>
                </a:moveTo>
                <a:lnTo>
                  <a:pt x="531698" y="649604"/>
                </a:lnTo>
                <a:lnTo>
                  <a:pt x="531698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001264" y="4626990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4">
                <a:moveTo>
                  <a:pt x="0" y="649604"/>
                </a:moveTo>
                <a:lnTo>
                  <a:pt x="531698" y="649604"/>
                </a:lnTo>
                <a:lnTo>
                  <a:pt x="531698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533013" y="4626990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4">
                <a:moveTo>
                  <a:pt x="0" y="649604"/>
                </a:moveTo>
                <a:lnTo>
                  <a:pt x="531698" y="649604"/>
                </a:lnTo>
                <a:lnTo>
                  <a:pt x="531698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064761" y="4626990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4">
                <a:moveTo>
                  <a:pt x="0" y="649604"/>
                </a:moveTo>
                <a:lnTo>
                  <a:pt x="531698" y="649604"/>
                </a:lnTo>
                <a:lnTo>
                  <a:pt x="531698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596384" y="4626990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4">
                <a:moveTo>
                  <a:pt x="0" y="649604"/>
                </a:moveTo>
                <a:lnTo>
                  <a:pt x="531698" y="649604"/>
                </a:lnTo>
                <a:lnTo>
                  <a:pt x="531698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128133" y="4626990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4">
                <a:moveTo>
                  <a:pt x="0" y="649604"/>
                </a:moveTo>
                <a:lnTo>
                  <a:pt x="531698" y="649604"/>
                </a:lnTo>
                <a:lnTo>
                  <a:pt x="531698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659882" y="4626990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4">
                <a:moveTo>
                  <a:pt x="0" y="649604"/>
                </a:moveTo>
                <a:lnTo>
                  <a:pt x="531698" y="649604"/>
                </a:lnTo>
                <a:lnTo>
                  <a:pt x="531698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191503" y="4626990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4">
                <a:moveTo>
                  <a:pt x="0" y="649604"/>
                </a:moveTo>
                <a:lnTo>
                  <a:pt x="531698" y="649604"/>
                </a:lnTo>
                <a:lnTo>
                  <a:pt x="531698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723253" y="4626990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4">
                <a:moveTo>
                  <a:pt x="0" y="649604"/>
                </a:moveTo>
                <a:lnTo>
                  <a:pt x="531698" y="649604"/>
                </a:lnTo>
                <a:lnTo>
                  <a:pt x="531698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254875" y="4626990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4">
                <a:moveTo>
                  <a:pt x="0" y="649604"/>
                </a:moveTo>
                <a:lnTo>
                  <a:pt x="531698" y="649604"/>
                </a:lnTo>
                <a:lnTo>
                  <a:pt x="531698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786623" y="4626990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4">
                <a:moveTo>
                  <a:pt x="0" y="649604"/>
                </a:moveTo>
                <a:lnTo>
                  <a:pt x="531698" y="649604"/>
                </a:lnTo>
                <a:lnTo>
                  <a:pt x="531698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318372" y="4626990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4">
                <a:moveTo>
                  <a:pt x="0" y="649604"/>
                </a:moveTo>
                <a:lnTo>
                  <a:pt x="531698" y="649604"/>
                </a:lnTo>
                <a:lnTo>
                  <a:pt x="531698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849994" y="4626990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4">
                <a:moveTo>
                  <a:pt x="0" y="649604"/>
                </a:moveTo>
                <a:lnTo>
                  <a:pt x="531698" y="649604"/>
                </a:lnTo>
                <a:lnTo>
                  <a:pt x="531698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9381743" y="4626990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4">
                <a:moveTo>
                  <a:pt x="0" y="649604"/>
                </a:moveTo>
                <a:lnTo>
                  <a:pt x="531698" y="649604"/>
                </a:lnTo>
                <a:lnTo>
                  <a:pt x="531698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9913493" y="4626990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4">
                <a:moveTo>
                  <a:pt x="0" y="649604"/>
                </a:moveTo>
                <a:lnTo>
                  <a:pt x="531698" y="649604"/>
                </a:lnTo>
                <a:lnTo>
                  <a:pt x="531698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0445115" y="4626990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4">
                <a:moveTo>
                  <a:pt x="0" y="649604"/>
                </a:moveTo>
                <a:lnTo>
                  <a:pt x="531698" y="649604"/>
                </a:lnTo>
                <a:lnTo>
                  <a:pt x="531698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0976864" y="4626990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4">
                <a:moveTo>
                  <a:pt x="0" y="649604"/>
                </a:moveTo>
                <a:lnTo>
                  <a:pt x="531698" y="649604"/>
                </a:lnTo>
                <a:lnTo>
                  <a:pt x="531698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1508613" y="4626990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4">
                <a:moveTo>
                  <a:pt x="0" y="649604"/>
                </a:moveTo>
                <a:lnTo>
                  <a:pt x="531698" y="649604"/>
                </a:lnTo>
                <a:lnTo>
                  <a:pt x="531698" y="0"/>
                </a:lnTo>
                <a:lnTo>
                  <a:pt x="0" y="0"/>
                </a:lnTo>
                <a:lnTo>
                  <a:pt x="0" y="649604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38937" y="5276570"/>
            <a:ext cx="1798955" cy="862965"/>
          </a:xfrm>
          <a:custGeom>
            <a:avLst/>
            <a:gdLst/>
            <a:ahLst/>
            <a:cxnLst/>
            <a:rect l="l" t="t" r="r" b="b"/>
            <a:pathLst>
              <a:path w="1798955" h="862964">
                <a:moveTo>
                  <a:pt x="0" y="862964"/>
                </a:moveTo>
                <a:lnTo>
                  <a:pt x="1798955" y="862964"/>
                </a:lnTo>
                <a:lnTo>
                  <a:pt x="1798955" y="0"/>
                </a:lnTo>
                <a:lnTo>
                  <a:pt x="0" y="0"/>
                </a:lnTo>
                <a:lnTo>
                  <a:pt x="0" y="86296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937892" y="5276570"/>
            <a:ext cx="532130" cy="862965"/>
          </a:xfrm>
          <a:custGeom>
            <a:avLst/>
            <a:gdLst/>
            <a:ahLst/>
            <a:cxnLst/>
            <a:rect l="l" t="t" r="r" b="b"/>
            <a:pathLst>
              <a:path w="532130" h="862964">
                <a:moveTo>
                  <a:pt x="0" y="862964"/>
                </a:moveTo>
                <a:lnTo>
                  <a:pt x="531698" y="862964"/>
                </a:lnTo>
                <a:lnTo>
                  <a:pt x="531698" y="0"/>
                </a:lnTo>
                <a:lnTo>
                  <a:pt x="0" y="0"/>
                </a:lnTo>
                <a:lnTo>
                  <a:pt x="0" y="86296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469642" y="5276570"/>
            <a:ext cx="532130" cy="862965"/>
          </a:xfrm>
          <a:custGeom>
            <a:avLst/>
            <a:gdLst/>
            <a:ahLst/>
            <a:cxnLst/>
            <a:rect l="l" t="t" r="r" b="b"/>
            <a:pathLst>
              <a:path w="532130" h="862964">
                <a:moveTo>
                  <a:pt x="0" y="862964"/>
                </a:moveTo>
                <a:lnTo>
                  <a:pt x="531698" y="862964"/>
                </a:lnTo>
                <a:lnTo>
                  <a:pt x="531698" y="0"/>
                </a:lnTo>
                <a:lnTo>
                  <a:pt x="0" y="0"/>
                </a:lnTo>
                <a:lnTo>
                  <a:pt x="0" y="86296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001264" y="5276570"/>
            <a:ext cx="532130" cy="862965"/>
          </a:xfrm>
          <a:custGeom>
            <a:avLst/>
            <a:gdLst/>
            <a:ahLst/>
            <a:cxnLst/>
            <a:rect l="l" t="t" r="r" b="b"/>
            <a:pathLst>
              <a:path w="532129" h="862964">
                <a:moveTo>
                  <a:pt x="0" y="862964"/>
                </a:moveTo>
                <a:lnTo>
                  <a:pt x="531698" y="862964"/>
                </a:lnTo>
                <a:lnTo>
                  <a:pt x="531698" y="0"/>
                </a:lnTo>
                <a:lnTo>
                  <a:pt x="0" y="0"/>
                </a:lnTo>
                <a:lnTo>
                  <a:pt x="0" y="86296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533013" y="5276570"/>
            <a:ext cx="532130" cy="862965"/>
          </a:xfrm>
          <a:custGeom>
            <a:avLst/>
            <a:gdLst/>
            <a:ahLst/>
            <a:cxnLst/>
            <a:rect l="l" t="t" r="r" b="b"/>
            <a:pathLst>
              <a:path w="532129" h="862964">
                <a:moveTo>
                  <a:pt x="0" y="862964"/>
                </a:moveTo>
                <a:lnTo>
                  <a:pt x="531698" y="862964"/>
                </a:lnTo>
                <a:lnTo>
                  <a:pt x="531698" y="0"/>
                </a:lnTo>
                <a:lnTo>
                  <a:pt x="0" y="0"/>
                </a:lnTo>
                <a:lnTo>
                  <a:pt x="0" y="86296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064761" y="5276570"/>
            <a:ext cx="532130" cy="862965"/>
          </a:xfrm>
          <a:custGeom>
            <a:avLst/>
            <a:gdLst/>
            <a:ahLst/>
            <a:cxnLst/>
            <a:rect l="l" t="t" r="r" b="b"/>
            <a:pathLst>
              <a:path w="532129" h="862964">
                <a:moveTo>
                  <a:pt x="0" y="862964"/>
                </a:moveTo>
                <a:lnTo>
                  <a:pt x="531698" y="862964"/>
                </a:lnTo>
                <a:lnTo>
                  <a:pt x="531698" y="0"/>
                </a:lnTo>
                <a:lnTo>
                  <a:pt x="0" y="0"/>
                </a:lnTo>
                <a:lnTo>
                  <a:pt x="0" y="86296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596384" y="5276570"/>
            <a:ext cx="532130" cy="862965"/>
          </a:xfrm>
          <a:custGeom>
            <a:avLst/>
            <a:gdLst/>
            <a:ahLst/>
            <a:cxnLst/>
            <a:rect l="l" t="t" r="r" b="b"/>
            <a:pathLst>
              <a:path w="532129" h="862964">
                <a:moveTo>
                  <a:pt x="0" y="862964"/>
                </a:moveTo>
                <a:lnTo>
                  <a:pt x="531698" y="862964"/>
                </a:lnTo>
                <a:lnTo>
                  <a:pt x="531698" y="0"/>
                </a:lnTo>
                <a:lnTo>
                  <a:pt x="0" y="0"/>
                </a:lnTo>
                <a:lnTo>
                  <a:pt x="0" y="86296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128133" y="5276570"/>
            <a:ext cx="532130" cy="862965"/>
          </a:xfrm>
          <a:custGeom>
            <a:avLst/>
            <a:gdLst/>
            <a:ahLst/>
            <a:cxnLst/>
            <a:rect l="l" t="t" r="r" b="b"/>
            <a:pathLst>
              <a:path w="532129" h="862964">
                <a:moveTo>
                  <a:pt x="0" y="862964"/>
                </a:moveTo>
                <a:lnTo>
                  <a:pt x="531698" y="862964"/>
                </a:lnTo>
                <a:lnTo>
                  <a:pt x="531698" y="0"/>
                </a:lnTo>
                <a:lnTo>
                  <a:pt x="0" y="0"/>
                </a:lnTo>
                <a:lnTo>
                  <a:pt x="0" y="86296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659882" y="5276570"/>
            <a:ext cx="532130" cy="862965"/>
          </a:xfrm>
          <a:custGeom>
            <a:avLst/>
            <a:gdLst/>
            <a:ahLst/>
            <a:cxnLst/>
            <a:rect l="l" t="t" r="r" b="b"/>
            <a:pathLst>
              <a:path w="532129" h="862964">
                <a:moveTo>
                  <a:pt x="0" y="862964"/>
                </a:moveTo>
                <a:lnTo>
                  <a:pt x="531698" y="862964"/>
                </a:lnTo>
                <a:lnTo>
                  <a:pt x="531698" y="0"/>
                </a:lnTo>
                <a:lnTo>
                  <a:pt x="0" y="0"/>
                </a:lnTo>
                <a:lnTo>
                  <a:pt x="0" y="86296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191503" y="5276570"/>
            <a:ext cx="532130" cy="862965"/>
          </a:xfrm>
          <a:custGeom>
            <a:avLst/>
            <a:gdLst/>
            <a:ahLst/>
            <a:cxnLst/>
            <a:rect l="l" t="t" r="r" b="b"/>
            <a:pathLst>
              <a:path w="532129" h="862964">
                <a:moveTo>
                  <a:pt x="0" y="862964"/>
                </a:moveTo>
                <a:lnTo>
                  <a:pt x="531698" y="862964"/>
                </a:lnTo>
                <a:lnTo>
                  <a:pt x="531698" y="0"/>
                </a:lnTo>
                <a:lnTo>
                  <a:pt x="0" y="0"/>
                </a:lnTo>
                <a:lnTo>
                  <a:pt x="0" y="86296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723253" y="5276570"/>
            <a:ext cx="532130" cy="862965"/>
          </a:xfrm>
          <a:custGeom>
            <a:avLst/>
            <a:gdLst/>
            <a:ahLst/>
            <a:cxnLst/>
            <a:rect l="l" t="t" r="r" b="b"/>
            <a:pathLst>
              <a:path w="532129" h="862964">
                <a:moveTo>
                  <a:pt x="0" y="862964"/>
                </a:moveTo>
                <a:lnTo>
                  <a:pt x="531698" y="862964"/>
                </a:lnTo>
                <a:lnTo>
                  <a:pt x="531698" y="0"/>
                </a:lnTo>
                <a:lnTo>
                  <a:pt x="0" y="0"/>
                </a:lnTo>
                <a:lnTo>
                  <a:pt x="0" y="86296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254875" y="5276570"/>
            <a:ext cx="532130" cy="862965"/>
          </a:xfrm>
          <a:custGeom>
            <a:avLst/>
            <a:gdLst/>
            <a:ahLst/>
            <a:cxnLst/>
            <a:rect l="l" t="t" r="r" b="b"/>
            <a:pathLst>
              <a:path w="532129" h="862964">
                <a:moveTo>
                  <a:pt x="0" y="862964"/>
                </a:moveTo>
                <a:lnTo>
                  <a:pt x="531698" y="862964"/>
                </a:lnTo>
                <a:lnTo>
                  <a:pt x="531698" y="0"/>
                </a:lnTo>
                <a:lnTo>
                  <a:pt x="0" y="0"/>
                </a:lnTo>
                <a:lnTo>
                  <a:pt x="0" y="86296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786623" y="5276570"/>
            <a:ext cx="532130" cy="862965"/>
          </a:xfrm>
          <a:custGeom>
            <a:avLst/>
            <a:gdLst/>
            <a:ahLst/>
            <a:cxnLst/>
            <a:rect l="l" t="t" r="r" b="b"/>
            <a:pathLst>
              <a:path w="532129" h="862964">
                <a:moveTo>
                  <a:pt x="0" y="862964"/>
                </a:moveTo>
                <a:lnTo>
                  <a:pt x="531698" y="862964"/>
                </a:lnTo>
                <a:lnTo>
                  <a:pt x="531698" y="0"/>
                </a:lnTo>
                <a:lnTo>
                  <a:pt x="0" y="0"/>
                </a:lnTo>
                <a:lnTo>
                  <a:pt x="0" y="86296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318372" y="5276570"/>
            <a:ext cx="532130" cy="862965"/>
          </a:xfrm>
          <a:custGeom>
            <a:avLst/>
            <a:gdLst/>
            <a:ahLst/>
            <a:cxnLst/>
            <a:rect l="l" t="t" r="r" b="b"/>
            <a:pathLst>
              <a:path w="532129" h="862964">
                <a:moveTo>
                  <a:pt x="0" y="862964"/>
                </a:moveTo>
                <a:lnTo>
                  <a:pt x="531698" y="862964"/>
                </a:lnTo>
                <a:lnTo>
                  <a:pt x="531698" y="0"/>
                </a:lnTo>
                <a:lnTo>
                  <a:pt x="0" y="0"/>
                </a:lnTo>
                <a:lnTo>
                  <a:pt x="0" y="86296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849994" y="5276570"/>
            <a:ext cx="532130" cy="862965"/>
          </a:xfrm>
          <a:custGeom>
            <a:avLst/>
            <a:gdLst/>
            <a:ahLst/>
            <a:cxnLst/>
            <a:rect l="l" t="t" r="r" b="b"/>
            <a:pathLst>
              <a:path w="532129" h="862964">
                <a:moveTo>
                  <a:pt x="0" y="862964"/>
                </a:moveTo>
                <a:lnTo>
                  <a:pt x="531698" y="862964"/>
                </a:lnTo>
                <a:lnTo>
                  <a:pt x="531698" y="0"/>
                </a:lnTo>
                <a:lnTo>
                  <a:pt x="0" y="0"/>
                </a:lnTo>
                <a:lnTo>
                  <a:pt x="0" y="86296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9381743" y="5276570"/>
            <a:ext cx="532130" cy="862965"/>
          </a:xfrm>
          <a:custGeom>
            <a:avLst/>
            <a:gdLst/>
            <a:ahLst/>
            <a:cxnLst/>
            <a:rect l="l" t="t" r="r" b="b"/>
            <a:pathLst>
              <a:path w="532129" h="862964">
                <a:moveTo>
                  <a:pt x="0" y="862964"/>
                </a:moveTo>
                <a:lnTo>
                  <a:pt x="531698" y="862964"/>
                </a:lnTo>
                <a:lnTo>
                  <a:pt x="531698" y="0"/>
                </a:lnTo>
                <a:lnTo>
                  <a:pt x="0" y="0"/>
                </a:lnTo>
                <a:lnTo>
                  <a:pt x="0" y="86296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9913493" y="5276570"/>
            <a:ext cx="532130" cy="862965"/>
          </a:xfrm>
          <a:custGeom>
            <a:avLst/>
            <a:gdLst/>
            <a:ahLst/>
            <a:cxnLst/>
            <a:rect l="l" t="t" r="r" b="b"/>
            <a:pathLst>
              <a:path w="532129" h="862964">
                <a:moveTo>
                  <a:pt x="0" y="862964"/>
                </a:moveTo>
                <a:lnTo>
                  <a:pt x="531698" y="862964"/>
                </a:lnTo>
                <a:lnTo>
                  <a:pt x="531698" y="0"/>
                </a:lnTo>
                <a:lnTo>
                  <a:pt x="0" y="0"/>
                </a:lnTo>
                <a:lnTo>
                  <a:pt x="0" y="86296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0445115" y="5276570"/>
            <a:ext cx="532130" cy="862965"/>
          </a:xfrm>
          <a:custGeom>
            <a:avLst/>
            <a:gdLst/>
            <a:ahLst/>
            <a:cxnLst/>
            <a:rect l="l" t="t" r="r" b="b"/>
            <a:pathLst>
              <a:path w="532129" h="862964">
                <a:moveTo>
                  <a:pt x="0" y="862964"/>
                </a:moveTo>
                <a:lnTo>
                  <a:pt x="531698" y="862964"/>
                </a:lnTo>
                <a:lnTo>
                  <a:pt x="531698" y="0"/>
                </a:lnTo>
                <a:lnTo>
                  <a:pt x="0" y="0"/>
                </a:lnTo>
                <a:lnTo>
                  <a:pt x="0" y="86296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0976864" y="5276570"/>
            <a:ext cx="532130" cy="862965"/>
          </a:xfrm>
          <a:custGeom>
            <a:avLst/>
            <a:gdLst/>
            <a:ahLst/>
            <a:cxnLst/>
            <a:rect l="l" t="t" r="r" b="b"/>
            <a:pathLst>
              <a:path w="532129" h="862964">
                <a:moveTo>
                  <a:pt x="0" y="862964"/>
                </a:moveTo>
                <a:lnTo>
                  <a:pt x="531698" y="862964"/>
                </a:lnTo>
                <a:lnTo>
                  <a:pt x="531698" y="0"/>
                </a:lnTo>
                <a:lnTo>
                  <a:pt x="0" y="0"/>
                </a:lnTo>
                <a:lnTo>
                  <a:pt x="0" y="86296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1508613" y="5276570"/>
            <a:ext cx="532130" cy="862965"/>
          </a:xfrm>
          <a:custGeom>
            <a:avLst/>
            <a:gdLst/>
            <a:ahLst/>
            <a:cxnLst/>
            <a:rect l="l" t="t" r="r" b="b"/>
            <a:pathLst>
              <a:path w="532129" h="862964">
                <a:moveTo>
                  <a:pt x="0" y="862964"/>
                </a:moveTo>
                <a:lnTo>
                  <a:pt x="531698" y="862964"/>
                </a:lnTo>
                <a:lnTo>
                  <a:pt x="531698" y="0"/>
                </a:lnTo>
                <a:lnTo>
                  <a:pt x="0" y="0"/>
                </a:lnTo>
                <a:lnTo>
                  <a:pt x="0" y="862964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38937" y="6139535"/>
            <a:ext cx="1798955" cy="649605"/>
          </a:xfrm>
          <a:custGeom>
            <a:avLst/>
            <a:gdLst/>
            <a:ahLst/>
            <a:cxnLst/>
            <a:rect l="l" t="t" r="r" b="b"/>
            <a:pathLst>
              <a:path w="1798955" h="649604">
                <a:moveTo>
                  <a:pt x="0" y="649605"/>
                </a:moveTo>
                <a:lnTo>
                  <a:pt x="1798955" y="649605"/>
                </a:lnTo>
                <a:lnTo>
                  <a:pt x="1798955" y="0"/>
                </a:lnTo>
                <a:lnTo>
                  <a:pt x="0" y="0"/>
                </a:lnTo>
                <a:lnTo>
                  <a:pt x="0" y="649605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937892" y="6139535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30" h="649604">
                <a:moveTo>
                  <a:pt x="0" y="649605"/>
                </a:moveTo>
                <a:lnTo>
                  <a:pt x="531698" y="649605"/>
                </a:lnTo>
                <a:lnTo>
                  <a:pt x="531698" y="0"/>
                </a:lnTo>
                <a:lnTo>
                  <a:pt x="0" y="0"/>
                </a:lnTo>
                <a:lnTo>
                  <a:pt x="0" y="649605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469642" y="6139535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30" h="649604">
                <a:moveTo>
                  <a:pt x="0" y="649605"/>
                </a:moveTo>
                <a:lnTo>
                  <a:pt x="531698" y="649605"/>
                </a:lnTo>
                <a:lnTo>
                  <a:pt x="531698" y="0"/>
                </a:lnTo>
                <a:lnTo>
                  <a:pt x="0" y="0"/>
                </a:lnTo>
                <a:lnTo>
                  <a:pt x="0" y="649605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001264" y="6139535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4">
                <a:moveTo>
                  <a:pt x="0" y="649605"/>
                </a:moveTo>
                <a:lnTo>
                  <a:pt x="531698" y="649605"/>
                </a:lnTo>
                <a:lnTo>
                  <a:pt x="531698" y="0"/>
                </a:lnTo>
                <a:lnTo>
                  <a:pt x="0" y="0"/>
                </a:lnTo>
                <a:lnTo>
                  <a:pt x="0" y="649605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533013" y="6139535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4">
                <a:moveTo>
                  <a:pt x="0" y="649605"/>
                </a:moveTo>
                <a:lnTo>
                  <a:pt x="531698" y="649605"/>
                </a:lnTo>
                <a:lnTo>
                  <a:pt x="531698" y="0"/>
                </a:lnTo>
                <a:lnTo>
                  <a:pt x="0" y="0"/>
                </a:lnTo>
                <a:lnTo>
                  <a:pt x="0" y="649605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064761" y="6139535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4">
                <a:moveTo>
                  <a:pt x="0" y="649605"/>
                </a:moveTo>
                <a:lnTo>
                  <a:pt x="531698" y="649605"/>
                </a:lnTo>
                <a:lnTo>
                  <a:pt x="531698" y="0"/>
                </a:lnTo>
                <a:lnTo>
                  <a:pt x="0" y="0"/>
                </a:lnTo>
                <a:lnTo>
                  <a:pt x="0" y="649605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596384" y="6139535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4">
                <a:moveTo>
                  <a:pt x="0" y="649605"/>
                </a:moveTo>
                <a:lnTo>
                  <a:pt x="531698" y="649605"/>
                </a:lnTo>
                <a:lnTo>
                  <a:pt x="531698" y="0"/>
                </a:lnTo>
                <a:lnTo>
                  <a:pt x="0" y="0"/>
                </a:lnTo>
                <a:lnTo>
                  <a:pt x="0" y="649605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128133" y="6139535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4">
                <a:moveTo>
                  <a:pt x="0" y="649605"/>
                </a:moveTo>
                <a:lnTo>
                  <a:pt x="531698" y="649605"/>
                </a:lnTo>
                <a:lnTo>
                  <a:pt x="531698" y="0"/>
                </a:lnTo>
                <a:lnTo>
                  <a:pt x="0" y="0"/>
                </a:lnTo>
                <a:lnTo>
                  <a:pt x="0" y="649605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659882" y="6139535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4">
                <a:moveTo>
                  <a:pt x="0" y="649605"/>
                </a:moveTo>
                <a:lnTo>
                  <a:pt x="531698" y="649605"/>
                </a:lnTo>
                <a:lnTo>
                  <a:pt x="531698" y="0"/>
                </a:lnTo>
                <a:lnTo>
                  <a:pt x="0" y="0"/>
                </a:lnTo>
                <a:lnTo>
                  <a:pt x="0" y="649605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191503" y="6139535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4">
                <a:moveTo>
                  <a:pt x="0" y="649605"/>
                </a:moveTo>
                <a:lnTo>
                  <a:pt x="531698" y="649605"/>
                </a:lnTo>
                <a:lnTo>
                  <a:pt x="531698" y="0"/>
                </a:lnTo>
                <a:lnTo>
                  <a:pt x="0" y="0"/>
                </a:lnTo>
                <a:lnTo>
                  <a:pt x="0" y="649605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723253" y="6139535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4">
                <a:moveTo>
                  <a:pt x="0" y="649605"/>
                </a:moveTo>
                <a:lnTo>
                  <a:pt x="531698" y="649605"/>
                </a:lnTo>
                <a:lnTo>
                  <a:pt x="531698" y="0"/>
                </a:lnTo>
                <a:lnTo>
                  <a:pt x="0" y="0"/>
                </a:lnTo>
                <a:lnTo>
                  <a:pt x="0" y="649605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254875" y="6139535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4">
                <a:moveTo>
                  <a:pt x="0" y="649605"/>
                </a:moveTo>
                <a:lnTo>
                  <a:pt x="531698" y="649605"/>
                </a:lnTo>
                <a:lnTo>
                  <a:pt x="531698" y="0"/>
                </a:lnTo>
                <a:lnTo>
                  <a:pt x="0" y="0"/>
                </a:lnTo>
                <a:lnTo>
                  <a:pt x="0" y="649605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786623" y="6139535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4">
                <a:moveTo>
                  <a:pt x="0" y="649605"/>
                </a:moveTo>
                <a:lnTo>
                  <a:pt x="531698" y="649605"/>
                </a:lnTo>
                <a:lnTo>
                  <a:pt x="531698" y="0"/>
                </a:lnTo>
                <a:lnTo>
                  <a:pt x="0" y="0"/>
                </a:lnTo>
                <a:lnTo>
                  <a:pt x="0" y="649605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8318372" y="6139535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4">
                <a:moveTo>
                  <a:pt x="0" y="649605"/>
                </a:moveTo>
                <a:lnTo>
                  <a:pt x="531698" y="649605"/>
                </a:lnTo>
                <a:lnTo>
                  <a:pt x="531698" y="0"/>
                </a:lnTo>
                <a:lnTo>
                  <a:pt x="0" y="0"/>
                </a:lnTo>
                <a:lnTo>
                  <a:pt x="0" y="649605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8849994" y="6139535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4">
                <a:moveTo>
                  <a:pt x="0" y="649605"/>
                </a:moveTo>
                <a:lnTo>
                  <a:pt x="531698" y="649605"/>
                </a:lnTo>
                <a:lnTo>
                  <a:pt x="531698" y="0"/>
                </a:lnTo>
                <a:lnTo>
                  <a:pt x="0" y="0"/>
                </a:lnTo>
                <a:lnTo>
                  <a:pt x="0" y="649605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9381743" y="6139535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4">
                <a:moveTo>
                  <a:pt x="0" y="649605"/>
                </a:moveTo>
                <a:lnTo>
                  <a:pt x="531698" y="649605"/>
                </a:lnTo>
                <a:lnTo>
                  <a:pt x="531698" y="0"/>
                </a:lnTo>
                <a:lnTo>
                  <a:pt x="0" y="0"/>
                </a:lnTo>
                <a:lnTo>
                  <a:pt x="0" y="649605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9913493" y="6139535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4">
                <a:moveTo>
                  <a:pt x="0" y="649605"/>
                </a:moveTo>
                <a:lnTo>
                  <a:pt x="531698" y="649605"/>
                </a:lnTo>
                <a:lnTo>
                  <a:pt x="531698" y="0"/>
                </a:lnTo>
                <a:lnTo>
                  <a:pt x="0" y="0"/>
                </a:lnTo>
                <a:lnTo>
                  <a:pt x="0" y="649605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0445115" y="6139535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4">
                <a:moveTo>
                  <a:pt x="0" y="649605"/>
                </a:moveTo>
                <a:lnTo>
                  <a:pt x="531698" y="649605"/>
                </a:lnTo>
                <a:lnTo>
                  <a:pt x="531698" y="0"/>
                </a:lnTo>
                <a:lnTo>
                  <a:pt x="0" y="0"/>
                </a:lnTo>
                <a:lnTo>
                  <a:pt x="0" y="649605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0976864" y="6139535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4">
                <a:moveTo>
                  <a:pt x="0" y="649605"/>
                </a:moveTo>
                <a:lnTo>
                  <a:pt x="531698" y="649605"/>
                </a:lnTo>
                <a:lnTo>
                  <a:pt x="531698" y="0"/>
                </a:lnTo>
                <a:lnTo>
                  <a:pt x="0" y="0"/>
                </a:lnTo>
                <a:lnTo>
                  <a:pt x="0" y="649605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1508613" y="6139535"/>
            <a:ext cx="532130" cy="649605"/>
          </a:xfrm>
          <a:custGeom>
            <a:avLst/>
            <a:gdLst/>
            <a:ahLst/>
            <a:cxnLst/>
            <a:rect l="l" t="t" r="r" b="b"/>
            <a:pathLst>
              <a:path w="532129" h="649604">
                <a:moveTo>
                  <a:pt x="0" y="649605"/>
                </a:moveTo>
                <a:lnTo>
                  <a:pt x="531698" y="649605"/>
                </a:lnTo>
                <a:lnTo>
                  <a:pt x="531698" y="0"/>
                </a:lnTo>
                <a:lnTo>
                  <a:pt x="0" y="0"/>
                </a:lnTo>
                <a:lnTo>
                  <a:pt x="0" y="649605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937892" y="746251"/>
            <a:ext cx="0" cy="6049645"/>
          </a:xfrm>
          <a:custGeom>
            <a:avLst/>
            <a:gdLst/>
            <a:ahLst/>
            <a:cxnLst/>
            <a:rect l="l" t="t" r="r" b="b"/>
            <a:pathLst>
              <a:path h="6049645">
                <a:moveTo>
                  <a:pt x="0" y="0"/>
                </a:moveTo>
                <a:lnTo>
                  <a:pt x="0" y="604923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659882" y="1106169"/>
            <a:ext cx="0" cy="5689600"/>
          </a:xfrm>
          <a:custGeom>
            <a:avLst/>
            <a:gdLst/>
            <a:ahLst/>
            <a:cxnLst/>
            <a:rect l="l" t="t" r="r" b="b"/>
            <a:pathLst>
              <a:path h="5689600">
                <a:moveTo>
                  <a:pt x="0" y="0"/>
                </a:moveTo>
                <a:lnTo>
                  <a:pt x="0" y="568932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32587" y="2158364"/>
            <a:ext cx="11914505" cy="0"/>
          </a:xfrm>
          <a:custGeom>
            <a:avLst/>
            <a:gdLst/>
            <a:ahLst/>
            <a:cxnLst/>
            <a:rect l="l" t="t" r="r" b="b"/>
            <a:pathLst>
              <a:path w="11914505">
                <a:moveTo>
                  <a:pt x="0" y="0"/>
                </a:moveTo>
                <a:lnTo>
                  <a:pt x="1191399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32587" y="2595626"/>
            <a:ext cx="11914505" cy="0"/>
          </a:xfrm>
          <a:custGeom>
            <a:avLst/>
            <a:gdLst/>
            <a:ahLst/>
            <a:cxnLst/>
            <a:rect l="l" t="t" r="r" b="b"/>
            <a:pathLst>
              <a:path w="11914505">
                <a:moveTo>
                  <a:pt x="0" y="0"/>
                </a:moveTo>
                <a:lnTo>
                  <a:pt x="1191399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32587" y="3245230"/>
            <a:ext cx="11914505" cy="0"/>
          </a:xfrm>
          <a:custGeom>
            <a:avLst/>
            <a:gdLst/>
            <a:ahLst/>
            <a:cxnLst/>
            <a:rect l="l" t="t" r="r" b="b"/>
            <a:pathLst>
              <a:path w="11914505">
                <a:moveTo>
                  <a:pt x="0" y="0"/>
                </a:moveTo>
                <a:lnTo>
                  <a:pt x="1191399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32587" y="3541140"/>
            <a:ext cx="11914505" cy="0"/>
          </a:xfrm>
          <a:custGeom>
            <a:avLst/>
            <a:gdLst/>
            <a:ahLst/>
            <a:cxnLst/>
            <a:rect l="l" t="t" r="r" b="b"/>
            <a:pathLst>
              <a:path w="11914505">
                <a:moveTo>
                  <a:pt x="0" y="0"/>
                </a:moveTo>
                <a:lnTo>
                  <a:pt x="1191399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32587" y="4190746"/>
            <a:ext cx="11914505" cy="0"/>
          </a:xfrm>
          <a:custGeom>
            <a:avLst/>
            <a:gdLst/>
            <a:ahLst/>
            <a:cxnLst/>
            <a:rect l="l" t="t" r="r" b="b"/>
            <a:pathLst>
              <a:path w="11914505">
                <a:moveTo>
                  <a:pt x="0" y="0"/>
                </a:moveTo>
                <a:lnTo>
                  <a:pt x="1191399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32587" y="4626990"/>
            <a:ext cx="11914505" cy="0"/>
          </a:xfrm>
          <a:custGeom>
            <a:avLst/>
            <a:gdLst/>
            <a:ahLst/>
            <a:cxnLst/>
            <a:rect l="l" t="t" r="r" b="b"/>
            <a:pathLst>
              <a:path w="11914505">
                <a:moveTo>
                  <a:pt x="0" y="0"/>
                </a:moveTo>
                <a:lnTo>
                  <a:pt x="1191399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32587" y="5276596"/>
            <a:ext cx="11914505" cy="0"/>
          </a:xfrm>
          <a:custGeom>
            <a:avLst/>
            <a:gdLst/>
            <a:ahLst/>
            <a:cxnLst/>
            <a:rect l="l" t="t" r="r" b="b"/>
            <a:pathLst>
              <a:path w="11914505">
                <a:moveTo>
                  <a:pt x="0" y="0"/>
                </a:moveTo>
                <a:lnTo>
                  <a:pt x="1191399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32587" y="6139535"/>
            <a:ext cx="11914505" cy="0"/>
          </a:xfrm>
          <a:custGeom>
            <a:avLst/>
            <a:gdLst/>
            <a:ahLst/>
            <a:cxnLst/>
            <a:rect l="l" t="t" r="r" b="b"/>
            <a:pathLst>
              <a:path w="11914505">
                <a:moveTo>
                  <a:pt x="0" y="0"/>
                </a:moveTo>
                <a:lnTo>
                  <a:pt x="1191399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38937" y="746251"/>
            <a:ext cx="0" cy="6049645"/>
          </a:xfrm>
          <a:custGeom>
            <a:avLst/>
            <a:gdLst/>
            <a:ahLst/>
            <a:cxnLst/>
            <a:rect l="l" t="t" r="r" b="b"/>
            <a:pathLst>
              <a:path h="6049645">
                <a:moveTo>
                  <a:pt x="0" y="0"/>
                </a:moveTo>
                <a:lnTo>
                  <a:pt x="0" y="604923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2040234" y="746251"/>
            <a:ext cx="0" cy="6049645"/>
          </a:xfrm>
          <a:custGeom>
            <a:avLst/>
            <a:gdLst/>
            <a:ahLst/>
            <a:cxnLst/>
            <a:rect l="l" t="t" r="r" b="b"/>
            <a:pathLst>
              <a:path h="6049645">
                <a:moveTo>
                  <a:pt x="0" y="0"/>
                </a:moveTo>
                <a:lnTo>
                  <a:pt x="0" y="604923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32587" y="752601"/>
            <a:ext cx="11914505" cy="0"/>
          </a:xfrm>
          <a:custGeom>
            <a:avLst/>
            <a:gdLst/>
            <a:ahLst/>
            <a:cxnLst/>
            <a:rect l="l" t="t" r="r" b="b"/>
            <a:pathLst>
              <a:path w="11914505">
                <a:moveTo>
                  <a:pt x="0" y="0"/>
                </a:moveTo>
                <a:lnTo>
                  <a:pt x="1191399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32587" y="6789140"/>
            <a:ext cx="11914505" cy="0"/>
          </a:xfrm>
          <a:custGeom>
            <a:avLst/>
            <a:gdLst/>
            <a:ahLst/>
            <a:cxnLst/>
            <a:rect l="l" t="t" r="r" b="b"/>
            <a:pathLst>
              <a:path w="11914505">
                <a:moveTo>
                  <a:pt x="0" y="0"/>
                </a:moveTo>
                <a:lnTo>
                  <a:pt x="1191399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09" name="object 2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375229"/>
              </p:ext>
            </p:extLst>
          </p:nvPr>
        </p:nvGraphicFramePr>
        <p:xfrm>
          <a:off x="317" y="0"/>
          <a:ext cx="12535522" cy="68579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7385"/>
                <a:gridCol w="531494"/>
                <a:gridCol w="605154"/>
                <a:gridCol w="531495"/>
                <a:gridCol w="605155"/>
                <a:gridCol w="559435"/>
                <a:gridCol w="531495"/>
                <a:gridCol w="607695"/>
                <a:gridCol w="455929"/>
                <a:gridCol w="532129"/>
                <a:gridCol w="697229"/>
                <a:gridCol w="532129"/>
                <a:gridCol w="532129"/>
                <a:gridCol w="532129"/>
                <a:gridCol w="532129"/>
                <a:gridCol w="532129"/>
                <a:gridCol w="532129"/>
                <a:gridCol w="532129"/>
                <a:gridCol w="532129"/>
                <a:gridCol w="683895"/>
              </a:tblGrid>
              <a:tr h="1125220">
                <a:tc gridSpan="3">
                  <a:txBody>
                    <a:bodyPr/>
                    <a:lstStyle/>
                    <a:p>
                      <a:pPr marR="207645" algn="r">
                        <a:lnSpc>
                          <a:spcPct val="100000"/>
                        </a:lnSpc>
                        <a:spcBef>
                          <a:spcPts val="1850"/>
                        </a:spcBef>
                      </a:pP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3600" dirty="0">
                        <a:latin typeface="Calibri"/>
                        <a:cs typeface="Calibri"/>
                      </a:endParaRPr>
                    </a:p>
                    <a:p>
                      <a:pPr marL="129539" marR="67310">
                        <a:lnSpc>
                          <a:spcPct val="100000"/>
                        </a:lnSpc>
                        <a:spcBef>
                          <a:spcPts val="185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género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3600" dirty="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3600" dirty="0">
                        <a:latin typeface="Calibri"/>
                        <a:cs typeface="Calibri"/>
                      </a:endParaRPr>
                    </a:p>
                    <a:p>
                      <a:pPr marL="466725">
                        <a:lnSpc>
                          <a:spcPct val="100000"/>
                        </a:lnSpc>
                        <a:spcBef>
                          <a:spcPts val="185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</a:t>
                      </a:r>
                      <a:r>
                        <a:rPr sz="14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edad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207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3600" dirty="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3600" dirty="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3600" dirty="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R="755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3600" dirty="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85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 nivel 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educación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453390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 nivel 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vida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0331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88925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Paz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9225" marB="0" vert="vert270"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81305" marR="67310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Alto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922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99085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Varón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922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91465" marR="67310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Mujer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922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31445" marR="21590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18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922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25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986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35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986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45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 vert="vert270"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55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R="3175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adelante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318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158750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asistió…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986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07645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Primaria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049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Secundaria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049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43204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Técnico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10185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superior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381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Universidad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049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Post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grado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maestría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381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…cómodame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R="2540" algn="ctr">
                        <a:lnSpc>
                          <a:spcPct val="100000"/>
                        </a:lnSpc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3812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…cubrir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86385">
                        <a:lnSpc>
                          <a:spcPct val="100000"/>
                        </a:lnSpc>
                      </a:pP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gastos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175260" indent="14478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…con 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icul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36830" indent="-13970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1400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mucha 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dificultad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</a:tcPr>
                </a:tc>
              </a:tr>
              <a:tr h="437261">
                <a:tc>
                  <a:txBody>
                    <a:bodyPr/>
                    <a:lstStyle/>
                    <a:p>
                      <a:pPr marL="147955" marR="5981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Capacitar a</a:t>
                      </a:r>
                      <a:r>
                        <a:rPr sz="1400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los 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periodistas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86995" marR="2159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68580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38430" marR="15875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127635" algn="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649604">
                <a:tc>
                  <a:txBody>
                    <a:bodyPr/>
                    <a:lstStyle/>
                    <a:p>
                      <a:pPr marL="147955" marR="400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Los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medios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deberían  contratar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sólo 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periodistas</a:t>
                      </a:r>
                      <a:r>
                        <a:rPr sz="140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calificados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6731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6731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6794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86995" marR="2159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6858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6794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80010"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15875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38430" marR="15875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127635"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3906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8826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295910"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NS /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86995" marR="215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6858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6540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35" dirty="0">
                          <a:latin typeface="Arial"/>
                          <a:cs typeface="Arial"/>
                        </a:rPr>
                        <a:t>11%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38430" marR="1587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12763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649605">
                <a:tc>
                  <a:txBody>
                    <a:bodyPr/>
                    <a:lstStyle/>
                    <a:p>
                      <a:pPr marL="147955" marR="908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Poner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escuelas 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avanzadas de 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periodismo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1400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Bolivia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6731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673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6731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679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86995" marR="215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660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35" dirty="0">
                          <a:latin typeface="Arial"/>
                          <a:cs typeface="Arial"/>
                        </a:rPr>
                        <a:t>11%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679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8001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15875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38430" marR="1587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12763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390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882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436245"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Mejorar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libertad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47955">
                        <a:lnSpc>
                          <a:spcPts val="1645"/>
                        </a:lnSpc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expresión en el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país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86995" marR="2159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6858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6540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38430" marR="15875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12763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35" dirty="0">
                          <a:latin typeface="Arial"/>
                          <a:cs typeface="Arial"/>
                        </a:rPr>
                        <a:t>11%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649604">
                <a:tc>
                  <a:txBody>
                    <a:bodyPr/>
                    <a:lstStyle/>
                    <a:p>
                      <a:pPr marL="147955" marR="69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Apoyar 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económicamente a</a:t>
                      </a:r>
                      <a:r>
                        <a:rPr sz="1400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los  medios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6731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35" marR="6731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6731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270" marR="6731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37795" marR="2159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6604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6540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80010"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15875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38430" marR="15875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127635"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3906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3906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881648">
                <a:tc>
                  <a:txBody>
                    <a:bodyPr/>
                    <a:lstStyle/>
                    <a:p>
                      <a:pPr marL="147955" marR="39370" algn="just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Dar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oportunidad para  que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los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periodistas se 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formen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 aprendan</a:t>
                      </a:r>
                      <a:r>
                        <a:rPr sz="1400" spc="-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 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el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exterior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67310"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635" marR="6731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67310"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1270" marR="6731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137795" marR="2159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R="6604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R="6540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158750"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138430" marR="15875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R="127635"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13906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13906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699752">
                <a:tc>
                  <a:txBody>
                    <a:bodyPr/>
                    <a:lstStyle/>
                    <a:p>
                      <a:pPr marL="147955">
                        <a:lnSpc>
                          <a:spcPts val="1545"/>
                        </a:lnSpc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Detener o condenar</a:t>
                      </a:r>
                      <a:r>
                        <a:rPr sz="1400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47955" marR="4203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intimidación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-1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los 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periodistas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5E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9D"/>
                    </a:solidFill>
                  </a:tcPr>
                </a:tc>
                <a:tc>
                  <a:txBody>
                    <a:bodyPr/>
                    <a:lstStyle/>
                    <a:p>
                      <a:pPr marR="673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marR="6731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9D"/>
                    </a:solidFill>
                  </a:tcPr>
                </a:tc>
                <a:tc>
                  <a:txBody>
                    <a:bodyPr/>
                    <a:lstStyle/>
                    <a:p>
                      <a:pPr marR="673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" marR="6731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9D"/>
                    </a:solidFill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37795" marR="2159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6604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005E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6540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9D"/>
                    </a:solidFill>
                  </a:tcPr>
                </a:tc>
                <a:tc>
                  <a:txBody>
                    <a:bodyPr/>
                    <a:lstStyle/>
                    <a:p>
                      <a:pPr marR="1587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38430" marR="15875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127635"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3906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3906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005E9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" y="744219"/>
            <a:ext cx="12190730" cy="12700"/>
          </a:xfrm>
          <a:custGeom>
            <a:avLst/>
            <a:gdLst/>
            <a:ahLst/>
            <a:cxnLst/>
            <a:rect l="l" t="t" r="r" b="b"/>
            <a:pathLst>
              <a:path w="12190730" h="12700">
                <a:moveTo>
                  <a:pt x="0" y="12700"/>
                </a:moveTo>
                <a:lnTo>
                  <a:pt x="12190730" y="12700"/>
                </a:lnTo>
                <a:lnTo>
                  <a:pt x="121907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0" y="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70">
                <a:moveTo>
                  <a:pt x="0" y="0"/>
                </a:moveTo>
                <a:lnTo>
                  <a:pt x="0" y="750570"/>
                </a:lnTo>
              </a:path>
            </a:pathLst>
          </a:custGeom>
          <a:ln w="12700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87550" y="29273"/>
            <a:ext cx="69037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latin typeface="Calibri"/>
                <a:cs typeface="Calibri"/>
              </a:rPr>
              <a:t>Tipo de noticias </a:t>
            </a:r>
            <a:r>
              <a:rPr sz="3600" b="0" dirty="0">
                <a:latin typeface="Calibri"/>
                <a:cs typeface="Calibri"/>
              </a:rPr>
              <a:t>que la </a:t>
            </a:r>
            <a:r>
              <a:rPr sz="3600" b="0" spc="-25" dirty="0">
                <a:latin typeface="Calibri"/>
                <a:cs typeface="Calibri"/>
              </a:rPr>
              <a:t>gente</a:t>
            </a:r>
            <a:r>
              <a:rPr sz="3600" b="0" spc="-110" dirty="0">
                <a:latin typeface="Calibri"/>
                <a:cs typeface="Calibri"/>
              </a:rPr>
              <a:t> </a:t>
            </a:r>
            <a:r>
              <a:rPr sz="3600" b="0" spc="-20" dirty="0">
                <a:latin typeface="Calibri"/>
                <a:cs typeface="Calibri"/>
              </a:rPr>
              <a:t>prefiere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181089"/>
            <a:ext cx="12192000" cy="676910"/>
          </a:xfrm>
          <a:custGeom>
            <a:avLst/>
            <a:gdLst/>
            <a:ahLst/>
            <a:cxnLst/>
            <a:rect l="l" t="t" r="r" b="b"/>
            <a:pathLst>
              <a:path w="12192000" h="676909">
                <a:moveTo>
                  <a:pt x="12191999" y="0"/>
                </a:moveTo>
                <a:lnTo>
                  <a:pt x="0" y="0"/>
                </a:lnTo>
                <a:lnTo>
                  <a:pt x="0" y="676907"/>
                </a:lnTo>
                <a:lnTo>
                  <a:pt x="12191999" y="676907"/>
                </a:lnTo>
                <a:lnTo>
                  <a:pt x="12191999" y="0"/>
                </a:lnTo>
                <a:close/>
              </a:path>
            </a:pathLst>
          </a:custGeom>
          <a:solidFill>
            <a:srgbClr val="005E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174739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700"/>
                </a:moveTo>
                <a:lnTo>
                  <a:pt x="12191999" y="12700"/>
                </a:lnTo>
                <a:lnTo>
                  <a:pt x="1219199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020" y="5885179"/>
            <a:ext cx="2014220" cy="9728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98200" y="0"/>
            <a:ext cx="1193799" cy="74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10919" y="3665220"/>
            <a:ext cx="1170940" cy="1371600"/>
          </a:xfrm>
          <a:custGeom>
            <a:avLst/>
            <a:gdLst/>
            <a:ahLst/>
            <a:cxnLst/>
            <a:rect l="l" t="t" r="r" b="b"/>
            <a:pathLst>
              <a:path w="1170939" h="1371600">
                <a:moveTo>
                  <a:pt x="1170940" y="0"/>
                </a:moveTo>
                <a:lnTo>
                  <a:pt x="0" y="0"/>
                </a:lnTo>
                <a:lnTo>
                  <a:pt x="0" y="1371599"/>
                </a:lnTo>
                <a:lnTo>
                  <a:pt x="1170940" y="1371599"/>
                </a:lnTo>
                <a:lnTo>
                  <a:pt x="117094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93339" y="3921759"/>
            <a:ext cx="1173480" cy="1115060"/>
          </a:xfrm>
          <a:custGeom>
            <a:avLst/>
            <a:gdLst/>
            <a:ahLst/>
            <a:cxnLst/>
            <a:rect l="l" t="t" r="r" b="b"/>
            <a:pathLst>
              <a:path w="1173479" h="1115060">
                <a:moveTo>
                  <a:pt x="1173480" y="0"/>
                </a:moveTo>
                <a:lnTo>
                  <a:pt x="0" y="0"/>
                </a:lnTo>
                <a:lnTo>
                  <a:pt x="0" y="1115059"/>
                </a:lnTo>
                <a:lnTo>
                  <a:pt x="1173480" y="1115059"/>
                </a:lnTo>
                <a:lnTo>
                  <a:pt x="117348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75759" y="4645659"/>
            <a:ext cx="1173480" cy="391160"/>
          </a:xfrm>
          <a:custGeom>
            <a:avLst/>
            <a:gdLst/>
            <a:ahLst/>
            <a:cxnLst/>
            <a:rect l="l" t="t" r="r" b="b"/>
            <a:pathLst>
              <a:path w="1173479" h="391160">
                <a:moveTo>
                  <a:pt x="1173479" y="0"/>
                </a:moveTo>
                <a:lnTo>
                  <a:pt x="0" y="0"/>
                </a:lnTo>
                <a:lnTo>
                  <a:pt x="0" y="391159"/>
                </a:lnTo>
                <a:lnTo>
                  <a:pt x="1173479" y="391159"/>
                </a:lnTo>
                <a:lnTo>
                  <a:pt x="117347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60720" y="4665979"/>
            <a:ext cx="1170940" cy="370840"/>
          </a:xfrm>
          <a:custGeom>
            <a:avLst/>
            <a:gdLst/>
            <a:ahLst/>
            <a:cxnLst/>
            <a:rect l="l" t="t" r="r" b="b"/>
            <a:pathLst>
              <a:path w="1170940" h="370839">
                <a:moveTo>
                  <a:pt x="1170939" y="0"/>
                </a:moveTo>
                <a:lnTo>
                  <a:pt x="0" y="0"/>
                </a:lnTo>
                <a:lnTo>
                  <a:pt x="0" y="370840"/>
                </a:lnTo>
                <a:lnTo>
                  <a:pt x="1170939" y="370840"/>
                </a:lnTo>
                <a:lnTo>
                  <a:pt x="117093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43140" y="4724400"/>
            <a:ext cx="1173480" cy="312420"/>
          </a:xfrm>
          <a:custGeom>
            <a:avLst/>
            <a:gdLst/>
            <a:ahLst/>
            <a:cxnLst/>
            <a:rect l="l" t="t" r="r" b="b"/>
            <a:pathLst>
              <a:path w="1173479" h="312420">
                <a:moveTo>
                  <a:pt x="1173479" y="0"/>
                </a:moveTo>
                <a:lnTo>
                  <a:pt x="0" y="0"/>
                </a:lnTo>
                <a:lnTo>
                  <a:pt x="0" y="312419"/>
                </a:lnTo>
                <a:lnTo>
                  <a:pt x="1173479" y="312419"/>
                </a:lnTo>
                <a:lnTo>
                  <a:pt x="117347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25559" y="4841240"/>
            <a:ext cx="1173480" cy="195580"/>
          </a:xfrm>
          <a:custGeom>
            <a:avLst/>
            <a:gdLst/>
            <a:ahLst/>
            <a:cxnLst/>
            <a:rect l="l" t="t" r="r" b="b"/>
            <a:pathLst>
              <a:path w="1173479" h="195579">
                <a:moveTo>
                  <a:pt x="1173480" y="0"/>
                </a:moveTo>
                <a:lnTo>
                  <a:pt x="0" y="0"/>
                </a:lnTo>
                <a:lnTo>
                  <a:pt x="0" y="195580"/>
                </a:lnTo>
                <a:lnTo>
                  <a:pt x="1173480" y="195580"/>
                </a:lnTo>
                <a:lnTo>
                  <a:pt x="117348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510519" y="4881879"/>
            <a:ext cx="1170940" cy="154940"/>
          </a:xfrm>
          <a:custGeom>
            <a:avLst/>
            <a:gdLst/>
            <a:ahLst/>
            <a:cxnLst/>
            <a:rect l="l" t="t" r="r" b="b"/>
            <a:pathLst>
              <a:path w="1170940" h="154939">
                <a:moveTo>
                  <a:pt x="1170939" y="0"/>
                </a:moveTo>
                <a:lnTo>
                  <a:pt x="0" y="0"/>
                </a:lnTo>
                <a:lnTo>
                  <a:pt x="0" y="154940"/>
                </a:lnTo>
                <a:lnTo>
                  <a:pt x="1170939" y="154940"/>
                </a:lnTo>
                <a:lnTo>
                  <a:pt x="117093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3909" y="5038090"/>
            <a:ext cx="11084560" cy="0"/>
          </a:xfrm>
          <a:custGeom>
            <a:avLst/>
            <a:gdLst/>
            <a:ahLst/>
            <a:cxnLst/>
            <a:rect l="l" t="t" r="r" b="b"/>
            <a:pathLst>
              <a:path w="11084560">
                <a:moveTo>
                  <a:pt x="0" y="0"/>
                </a:moveTo>
                <a:lnTo>
                  <a:pt x="11084560" y="0"/>
                </a:lnTo>
              </a:path>
            </a:pathLst>
          </a:custGeom>
          <a:ln w="76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431289" y="3372739"/>
            <a:ext cx="3295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35%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706116" y="6412229"/>
            <a:ext cx="91973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10" dirty="0">
                <a:solidFill>
                  <a:srgbClr val="FFFFFF"/>
                </a:solidFill>
                <a:latin typeface="Calibri"/>
                <a:cs typeface="Calibri"/>
              </a:rPr>
              <a:t>P.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¿Qué tipo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 noticias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preferiría usted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los medios de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comunicación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cubran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para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800" spc="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población?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14979" y="3627754"/>
            <a:ext cx="3295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29%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98415" y="4352925"/>
            <a:ext cx="3295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10%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82105" y="4371911"/>
            <a:ext cx="3295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10%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08594" y="4431283"/>
            <a:ext cx="2406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8%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392284" y="4548885"/>
            <a:ext cx="2406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5%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975975" y="4587557"/>
            <a:ext cx="2406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4%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0209" y="4900548"/>
            <a:ext cx="2406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20040" y="4508754"/>
            <a:ext cx="3327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20040" y="4116704"/>
            <a:ext cx="3327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20040" y="3724909"/>
            <a:ext cx="3327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20040" y="3332860"/>
            <a:ext cx="3327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29870" y="980503"/>
            <a:ext cx="423545" cy="2199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400" spc="-1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imes New Roman"/>
              <a:cs typeface="Times New Roman"/>
            </a:endParaRPr>
          </a:p>
          <a:p>
            <a:pPr marL="89535" algn="ctr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9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imes New Roman"/>
              <a:cs typeface="Times New Roman"/>
            </a:endParaRPr>
          </a:p>
          <a:p>
            <a:pPr marL="89535" algn="ctr">
              <a:lnSpc>
                <a:spcPct val="100000"/>
              </a:lnSpc>
            </a:pP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8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imes New Roman"/>
              <a:cs typeface="Times New Roman"/>
            </a:endParaRPr>
          </a:p>
          <a:p>
            <a:pPr marL="89535" algn="ctr">
              <a:lnSpc>
                <a:spcPct val="100000"/>
              </a:lnSpc>
            </a:pP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7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imes New Roman"/>
              <a:cs typeface="Times New Roman"/>
            </a:endParaRPr>
          </a:p>
          <a:p>
            <a:pPr marL="89535" algn="ctr">
              <a:lnSpc>
                <a:spcPct val="100000"/>
              </a:lnSpc>
            </a:pP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imes New Roman"/>
              <a:cs typeface="Times New Roman"/>
            </a:endParaRPr>
          </a:p>
          <a:p>
            <a:pPr marL="89535" algn="ctr">
              <a:lnSpc>
                <a:spcPct val="100000"/>
              </a:lnSpc>
            </a:pPr>
            <a:r>
              <a:rPr sz="1400" spc="-15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01687" y="5132070"/>
            <a:ext cx="1590675" cy="45593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37160" marR="5080" indent="-125095">
              <a:lnSpc>
                <a:spcPct val="101800"/>
              </a:lnSpc>
              <a:spcBef>
                <a:spcPts val="70"/>
              </a:spcBef>
            </a:pP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Hacer investigaciones  serias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y</a:t>
            </a:r>
            <a:r>
              <a:rPr sz="140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profundas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66085" y="5132070"/>
            <a:ext cx="3049270" cy="45593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46355">
              <a:lnSpc>
                <a:spcPct val="101800"/>
              </a:lnSpc>
              <a:spcBef>
                <a:spcPts val="70"/>
              </a:spcBef>
              <a:tabLst>
                <a:tab pos="1558925" algn="l"/>
                <a:tab pos="2091055" algn="l"/>
              </a:tabLst>
            </a:pP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Hacer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notas</a:t>
            </a:r>
            <a:r>
              <a:rPr sz="14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sobre	Hacer notas sobre</a:t>
            </a:r>
            <a:r>
              <a:rPr sz="1400" spc="-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la 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política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y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economía		gente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903340" y="5132070"/>
            <a:ext cx="887094" cy="45593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58419" marR="5080" indent="-46355">
              <a:lnSpc>
                <a:spcPct val="101800"/>
              </a:lnSpc>
              <a:spcBef>
                <a:spcPts val="70"/>
              </a:spcBef>
            </a:pP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Hacer</a:t>
            </a:r>
            <a:r>
              <a:rPr sz="1400" spc="-8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notas  educativas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303389" y="5132070"/>
            <a:ext cx="1256665" cy="45593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0645" marR="5080" indent="-68580">
              <a:lnSpc>
                <a:spcPct val="101800"/>
              </a:lnSpc>
              <a:spcBef>
                <a:spcPts val="70"/>
              </a:spcBef>
            </a:pP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Noticias sobre</a:t>
            </a:r>
            <a:r>
              <a:rPr sz="1400" spc="-7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su 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barrio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40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ciudad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783701" y="5132070"/>
            <a:ext cx="1462405" cy="67310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-1905" algn="ctr">
              <a:lnSpc>
                <a:spcPct val="101699"/>
              </a:lnSpc>
              <a:spcBef>
                <a:spcPts val="70"/>
              </a:spcBef>
            </a:pP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Hacer notas sobre  temas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1400" spc="-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desarrollo  de 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la</a:t>
            </a:r>
            <a:r>
              <a:rPr sz="1400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comunidad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807065" y="5132070"/>
            <a:ext cx="5816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NS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/</a:t>
            </a:r>
            <a:r>
              <a:rPr sz="1400" spc="-8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NR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" y="744219"/>
            <a:ext cx="12190730" cy="12700"/>
          </a:xfrm>
          <a:custGeom>
            <a:avLst/>
            <a:gdLst/>
            <a:ahLst/>
            <a:cxnLst/>
            <a:rect l="l" t="t" r="r" b="b"/>
            <a:pathLst>
              <a:path w="12190730" h="12700">
                <a:moveTo>
                  <a:pt x="0" y="12700"/>
                </a:moveTo>
                <a:lnTo>
                  <a:pt x="12190730" y="12700"/>
                </a:lnTo>
                <a:lnTo>
                  <a:pt x="121907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0" y="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70">
                <a:moveTo>
                  <a:pt x="0" y="0"/>
                </a:moveTo>
                <a:lnTo>
                  <a:pt x="0" y="750570"/>
                </a:lnTo>
              </a:path>
            </a:pathLst>
          </a:custGeom>
          <a:ln w="12700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87550" y="29273"/>
            <a:ext cx="69037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latin typeface="Calibri"/>
                <a:cs typeface="Calibri"/>
              </a:rPr>
              <a:t>Tipo de noticias </a:t>
            </a:r>
            <a:r>
              <a:rPr sz="3600" b="0" dirty="0">
                <a:latin typeface="Calibri"/>
                <a:cs typeface="Calibri"/>
              </a:rPr>
              <a:t>que la </a:t>
            </a:r>
            <a:r>
              <a:rPr sz="3600" b="0" spc="-25" dirty="0">
                <a:latin typeface="Calibri"/>
                <a:cs typeface="Calibri"/>
              </a:rPr>
              <a:t>gente</a:t>
            </a:r>
            <a:r>
              <a:rPr sz="3600" b="0" spc="-110" dirty="0">
                <a:latin typeface="Calibri"/>
                <a:cs typeface="Calibri"/>
              </a:rPr>
              <a:t> </a:t>
            </a:r>
            <a:r>
              <a:rPr sz="3600" b="0" spc="-20" dirty="0">
                <a:latin typeface="Calibri"/>
                <a:cs typeface="Calibri"/>
              </a:rPr>
              <a:t>prefiere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181089"/>
            <a:ext cx="12192000" cy="676910"/>
          </a:xfrm>
          <a:custGeom>
            <a:avLst/>
            <a:gdLst/>
            <a:ahLst/>
            <a:cxnLst/>
            <a:rect l="l" t="t" r="r" b="b"/>
            <a:pathLst>
              <a:path w="12192000" h="676909">
                <a:moveTo>
                  <a:pt x="12191999" y="0"/>
                </a:moveTo>
                <a:lnTo>
                  <a:pt x="0" y="0"/>
                </a:lnTo>
                <a:lnTo>
                  <a:pt x="0" y="676907"/>
                </a:lnTo>
                <a:lnTo>
                  <a:pt x="12191999" y="676907"/>
                </a:lnTo>
                <a:lnTo>
                  <a:pt x="12191999" y="0"/>
                </a:lnTo>
                <a:close/>
              </a:path>
            </a:pathLst>
          </a:custGeom>
          <a:solidFill>
            <a:srgbClr val="005E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174739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700"/>
                </a:moveTo>
                <a:lnTo>
                  <a:pt x="12191999" y="12700"/>
                </a:lnTo>
                <a:lnTo>
                  <a:pt x="1219199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998200" y="0"/>
            <a:ext cx="1193799" cy="74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8937" y="5533415"/>
            <a:ext cx="1798955" cy="492125"/>
          </a:xfrm>
          <a:custGeom>
            <a:avLst/>
            <a:gdLst/>
            <a:ahLst/>
            <a:cxnLst/>
            <a:rect l="l" t="t" r="r" b="b"/>
            <a:pathLst>
              <a:path w="1798955" h="492125">
                <a:moveTo>
                  <a:pt x="0" y="491832"/>
                </a:moveTo>
                <a:lnTo>
                  <a:pt x="1798955" y="491832"/>
                </a:lnTo>
                <a:lnTo>
                  <a:pt x="1798955" y="0"/>
                </a:lnTo>
                <a:lnTo>
                  <a:pt x="0" y="0"/>
                </a:lnTo>
                <a:lnTo>
                  <a:pt x="0" y="491832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37892" y="5533415"/>
            <a:ext cx="532130" cy="492125"/>
          </a:xfrm>
          <a:custGeom>
            <a:avLst/>
            <a:gdLst/>
            <a:ahLst/>
            <a:cxnLst/>
            <a:rect l="l" t="t" r="r" b="b"/>
            <a:pathLst>
              <a:path w="532130" h="492125">
                <a:moveTo>
                  <a:pt x="0" y="491832"/>
                </a:moveTo>
                <a:lnTo>
                  <a:pt x="531698" y="491832"/>
                </a:lnTo>
                <a:lnTo>
                  <a:pt x="531698" y="0"/>
                </a:lnTo>
                <a:lnTo>
                  <a:pt x="0" y="0"/>
                </a:lnTo>
                <a:lnTo>
                  <a:pt x="0" y="491832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59882" y="1106169"/>
            <a:ext cx="0" cy="4925695"/>
          </a:xfrm>
          <a:custGeom>
            <a:avLst/>
            <a:gdLst/>
            <a:ahLst/>
            <a:cxnLst/>
            <a:rect l="l" t="t" r="r" b="b"/>
            <a:pathLst>
              <a:path h="4925695">
                <a:moveTo>
                  <a:pt x="0" y="0"/>
                </a:moveTo>
                <a:lnTo>
                  <a:pt x="0" y="492542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2587" y="752601"/>
            <a:ext cx="11914505" cy="0"/>
          </a:xfrm>
          <a:custGeom>
            <a:avLst/>
            <a:gdLst/>
            <a:ahLst/>
            <a:cxnLst/>
            <a:rect l="l" t="t" r="r" b="b"/>
            <a:pathLst>
              <a:path w="11914505">
                <a:moveTo>
                  <a:pt x="0" y="0"/>
                </a:moveTo>
                <a:lnTo>
                  <a:pt x="1191399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2587" y="6025248"/>
            <a:ext cx="11914505" cy="0"/>
          </a:xfrm>
          <a:custGeom>
            <a:avLst/>
            <a:gdLst/>
            <a:ahLst/>
            <a:cxnLst/>
            <a:rect l="l" t="t" r="r" b="b"/>
            <a:pathLst>
              <a:path w="11914505">
                <a:moveTo>
                  <a:pt x="0" y="0"/>
                </a:moveTo>
                <a:lnTo>
                  <a:pt x="1191399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126262" y="751586"/>
          <a:ext cx="11917666" cy="52736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5305"/>
                <a:gridCol w="531494"/>
                <a:gridCol w="531494"/>
                <a:gridCol w="531494"/>
                <a:gridCol w="531495"/>
                <a:gridCol w="531495"/>
                <a:gridCol w="531495"/>
                <a:gridCol w="607695"/>
                <a:gridCol w="455929"/>
                <a:gridCol w="532130"/>
                <a:gridCol w="532129"/>
                <a:gridCol w="532129"/>
                <a:gridCol w="532129"/>
                <a:gridCol w="532129"/>
                <a:gridCol w="532129"/>
                <a:gridCol w="532129"/>
                <a:gridCol w="532129"/>
                <a:gridCol w="532129"/>
                <a:gridCol w="532129"/>
                <a:gridCol w="538479"/>
              </a:tblGrid>
              <a:tr h="373634">
                <a:tc gridSpan="3">
                  <a:txBody>
                    <a:bodyPr/>
                    <a:lstStyle/>
                    <a:p>
                      <a:pPr marR="133985" algn="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</a:t>
                      </a:r>
                      <a:r>
                        <a:rPr sz="14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ciudad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género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6672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</a:t>
                      </a:r>
                      <a:r>
                        <a:rPr sz="14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 nivel 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educación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45339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 nivel 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vida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0331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88925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Paz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922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81305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Alto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922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99085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Varón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922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Mujer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922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18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922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25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986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35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986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45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 vert="vert270"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55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R="3175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adelante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318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asistió…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986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07645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Primaria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049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Secundaria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049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43204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Técnico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10185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superior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381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Universidad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049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Post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grado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maestría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381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…cómodame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R="2540" algn="ctr">
                        <a:lnSpc>
                          <a:spcPct val="100000"/>
                        </a:lnSpc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3812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…cubrir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86385">
                        <a:lnSpc>
                          <a:spcPct val="100000"/>
                        </a:lnSpc>
                      </a:pP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gastos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175260" indent="14478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…con 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icul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36830" indent="-13970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1400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mucha 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dificultad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568451">
                <a:tc>
                  <a:txBody>
                    <a:bodyPr/>
                    <a:lstStyle/>
                    <a:p>
                      <a:pPr marL="9525" marR="3937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Hacer</a:t>
                      </a:r>
                      <a:r>
                        <a:rPr sz="1400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investigaciones 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serias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profundas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6858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6794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127635"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80010"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3906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642238">
                <a:tc>
                  <a:txBody>
                    <a:bodyPr/>
                    <a:lstStyle/>
                    <a:p>
                      <a:pPr marL="9525" marR="250825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Hacer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notas sobre  política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400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economía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6858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6794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127635"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127635"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906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436245">
                <a:tc>
                  <a:txBody>
                    <a:bodyPr/>
                    <a:lstStyle/>
                    <a:p>
                      <a:pPr marL="9525" marR="1460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Hacer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notas sobre</a:t>
                      </a:r>
                      <a:r>
                        <a:rPr sz="1400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 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gente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spc="-35" dirty="0">
                          <a:latin typeface="Arial"/>
                          <a:cs typeface="Arial"/>
                        </a:rPr>
                        <a:t>11%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66040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127635" algn="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127635" algn="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642238">
                <a:tc>
                  <a:txBody>
                    <a:bodyPr/>
                    <a:lstStyle/>
                    <a:p>
                      <a:pPr marL="9525" marR="824230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Hacer</a:t>
                      </a:r>
                      <a:r>
                        <a:rPr sz="1400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notas  educativas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35" dirty="0">
                          <a:latin typeface="Arial"/>
                          <a:cs typeface="Arial"/>
                        </a:rPr>
                        <a:t>11%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660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654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12763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12763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90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436245">
                <a:tc>
                  <a:txBody>
                    <a:bodyPr/>
                    <a:lstStyle/>
                    <a:p>
                      <a:pPr marL="9525" marR="42037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Noticias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sobre</a:t>
                      </a:r>
                      <a:r>
                        <a:rPr sz="1400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  barrio o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ciudad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6604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6540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12763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12763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35" dirty="0">
                          <a:latin typeface="Arial"/>
                          <a:cs typeface="Arial"/>
                        </a:rPr>
                        <a:t>11%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649604">
                <a:tc>
                  <a:txBody>
                    <a:bodyPr/>
                    <a:lstStyle/>
                    <a:p>
                      <a:pPr marL="9525" marR="2222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Hacer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notas sobre 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temas de</a:t>
                      </a:r>
                      <a:r>
                        <a:rPr sz="1400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desarrollo  de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comunidad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6540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6540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127635"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128270"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3906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491858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NS /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66040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65405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127635" algn="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127635" algn="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AEEF7"/>
                    </a:solidFill>
                  </a:tcPr>
                </a:tc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160020" y="5885179"/>
            <a:ext cx="2014220" cy="9728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706116" y="6412229"/>
            <a:ext cx="91973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10" dirty="0">
                <a:solidFill>
                  <a:srgbClr val="FFFFFF"/>
                </a:solidFill>
                <a:latin typeface="Calibri"/>
                <a:cs typeface="Calibri"/>
              </a:rPr>
              <a:t>P.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¿Qué tipo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 noticias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preferiría usted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los medios de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comunicación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cubran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para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800" spc="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población?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" y="744219"/>
            <a:ext cx="12190730" cy="12700"/>
          </a:xfrm>
          <a:custGeom>
            <a:avLst/>
            <a:gdLst/>
            <a:ahLst/>
            <a:cxnLst/>
            <a:rect l="l" t="t" r="r" b="b"/>
            <a:pathLst>
              <a:path w="12190730" h="12700">
                <a:moveTo>
                  <a:pt x="0" y="12700"/>
                </a:moveTo>
                <a:lnTo>
                  <a:pt x="12190730" y="12700"/>
                </a:lnTo>
                <a:lnTo>
                  <a:pt x="121907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0" y="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70">
                <a:moveTo>
                  <a:pt x="0" y="0"/>
                </a:moveTo>
                <a:lnTo>
                  <a:pt x="0" y="750570"/>
                </a:lnTo>
              </a:path>
            </a:pathLst>
          </a:custGeom>
          <a:ln w="12700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96110" y="29273"/>
            <a:ext cx="70954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0" dirty="0">
                <a:latin typeface="Calibri"/>
                <a:cs typeface="Calibri"/>
              </a:rPr>
              <a:t>Periodismo </a:t>
            </a:r>
            <a:r>
              <a:rPr sz="3600" b="0" spc="-5" dirty="0">
                <a:latin typeface="Calibri"/>
                <a:cs typeface="Calibri"/>
              </a:rPr>
              <a:t>de </a:t>
            </a:r>
            <a:r>
              <a:rPr sz="3600" b="0" spc="-20" dirty="0">
                <a:latin typeface="Calibri"/>
                <a:cs typeface="Calibri"/>
              </a:rPr>
              <a:t>investigación </a:t>
            </a:r>
            <a:r>
              <a:rPr sz="3600" b="0" dirty="0">
                <a:latin typeface="Calibri"/>
                <a:cs typeface="Calibri"/>
              </a:rPr>
              <a:t>en</a:t>
            </a:r>
            <a:r>
              <a:rPr sz="3600" b="0" spc="-35" dirty="0">
                <a:latin typeface="Calibri"/>
                <a:cs typeface="Calibri"/>
              </a:rPr>
              <a:t> </a:t>
            </a:r>
            <a:r>
              <a:rPr sz="3600" b="0" spc="-5" dirty="0">
                <a:latin typeface="Calibri"/>
                <a:cs typeface="Calibri"/>
              </a:rPr>
              <a:t>Bolivia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181089"/>
            <a:ext cx="12192000" cy="676910"/>
          </a:xfrm>
          <a:custGeom>
            <a:avLst/>
            <a:gdLst/>
            <a:ahLst/>
            <a:cxnLst/>
            <a:rect l="l" t="t" r="r" b="b"/>
            <a:pathLst>
              <a:path w="12192000" h="676909">
                <a:moveTo>
                  <a:pt x="12191999" y="0"/>
                </a:moveTo>
                <a:lnTo>
                  <a:pt x="0" y="0"/>
                </a:lnTo>
                <a:lnTo>
                  <a:pt x="0" y="676907"/>
                </a:lnTo>
                <a:lnTo>
                  <a:pt x="12191999" y="676907"/>
                </a:lnTo>
                <a:lnTo>
                  <a:pt x="12191999" y="0"/>
                </a:lnTo>
                <a:close/>
              </a:path>
            </a:pathLst>
          </a:custGeom>
          <a:solidFill>
            <a:srgbClr val="005E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174739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700"/>
                </a:moveTo>
                <a:lnTo>
                  <a:pt x="12191999" y="12700"/>
                </a:lnTo>
                <a:lnTo>
                  <a:pt x="1219199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020" y="5885179"/>
            <a:ext cx="2014220" cy="9728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98200" y="0"/>
            <a:ext cx="1193799" cy="74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1779" y="1061719"/>
            <a:ext cx="4338320" cy="982980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Si;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39%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07509" y="6412229"/>
            <a:ext cx="619569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5" dirty="0">
                <a:solidFill>
                  <a:srgbClr val="FFFFFF"/>
                </a:solidFill>
                <a:latin typeface="Calibri"/>
                <a:cs typeface="Calibri"/>
              </a:rPr>
              <a:t>P.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¿Usted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diría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Bolivia se hace periodismo de</a:t>
            </a:r>
            <a:r>
              <a:rPr sz="1800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investigación?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10100" y="1061719"/>
            <a:ext cx="5570220" cy="982980"/>
          </a:xfrm>
          <a:prstGeom prst="rect">
            <a:avLst/>
          </a:prstGeom>
          <a:solidFill>
            <a:srgbClr val="EC7C3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No;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50%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180319" y="1061719"/>
            <a:ext cx="1287780" cy="982980"/>
          </a:xfrm>
          <a:prstGeom prst="rect">
            <a:avLst/>
          </a:prstGeom>
          <a:solidFill>
            <a:srgbClr val="A4A4A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marL="17018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NS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/ 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NR;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12%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0495" y="2309431"/>
            <a:ext cx="36474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87120" algn="l"/>
                <a:tab pos="2206625" algn="l"/>
                <a:tab pos="3326765" algn="l"/>
              </a:tabLst>
            </a:pPr>
            <a:r>
              <a:rPr sz="1400" spc="-1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%	</a:t>
            </a:r>
            <a:r>
              <a:rPr sz="1400" spc="-15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%	</a:t>
            </a:r>
            <a:r>
              <a:rPr sz="1400" spc="-15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%	</a:t>
            </a:r>
            <a:r>
              <a:rPr sz="1400" spc="-15" dirty="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84700" y="2309431"/>
            <a:ext cx="48120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31570" algn="l"/>
                <a:tab pos="2251710" algn="l"/>
                <a:tab pos="3371215" algn="l"/>
                <a:tab pos="4491355" algn="l"/>
              </a:tabLst>
            </a:pPr>
            <a:r>
              <a:rPr sz="1400" spc="-15" dirty="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%	</a:t>
            </a:r>
            <a:r>
              <a:rPr sz="1400" spc="-15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%	</a:t>
            </a:r>
            <a:r>
              <a:rPr sz="1400" spc="-15" dirty="0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%	</a:t>
            </a:r>
            <a:r>
              <a:rPr sz="1400" spc="-15" dirty="0">
                <a:solidFill>
                  <a:srgbClr val="585858"/>
                </a:solidFill>
                <a:latin typeface="Calibri"/>
                <a:cs typeface="Calibri"/>
              </a:rPr>
              <a:t>7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%	</a:t>
            </a:r>
            <a:r>
              <a:rPr sz="1400" spc="-15" dirty="0">
                <a:solidFill>
                  <a:srgbClr val="585858"/>
                </a:solidFill>
                <a:latin typeface="Calibri"/>
                <a:cs typeface="Calibri"/>
              </a:rPr>
              <a:t>8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83114" y="2309431"/>
            <a:ext cx="149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87120" algn="l"/>
              </a:tabLst>
            </a:pPr>
            <a:r>
              <a:rPr sz="1400" spc="-15" dirty="0">
                <a:solidFill>
                  <a:srgbClr val="585858"/>
                </a:solidFill>
                <a:latin typeface="Calibri"/>
                <a:cs typeface="Calibri"/>
              </a:rPr>
              <a:t>9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%	</a:t>
            </a:r>
            <a:r>
              <a:rPr sz="1400" spc="-15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400" spc="-1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246367" y="3032760"/>
          <a:ext cx="11770983" cy="30126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8880"/>
                <a:gridCol w="489584"/>
                <a:gridCol w="489585"/>
                <a:gridCol w="489585"/>
                <a:gridCol w="489585"/>
                <a:gridCol w="489585"/>
                <a:gridCol w="489585"/>
                <a:gridCol w="489585"/>
                <a:gridCol w="489585"/>
                <a:gridCol w="489584"/>
                <a:gridCol w="489584"/>
                <a:gridCol w="489584"/>
                <a:gridCol w="489584"/>
                <a:gridCol w="489584"/>
                <a:gridCol w="489584"/>
                <a:gridCol w="489584"/>
                <a:gridCol w="489584"/>
                <a:gridCol w="489584"/>
                <a:gridCol w="489584"/>
                <a:gridCol w="489584"/>
              </a:tblGrid>
              <a:tr h="596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ciudad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género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38175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 nivel 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educación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68935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 nivel 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vida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1927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68935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Paz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827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Alto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827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79095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Varón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890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71475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Mujer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890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18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890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25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890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35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890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102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45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954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55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adelante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9539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asistió…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9539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85115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Primaria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9539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88595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Secundaria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9539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Técnico</a:t>
                      </a:r>
                      <a:r>
                        <a:rPr sz="1400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superior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9539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60655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Universidad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017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74955" marR="158115" indent="-12192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Post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grado</a:t>
                      </a:r>
                      <a:r>
                        <a:rPr sz="1400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 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maestría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349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…cómodamente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017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…cubrir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gastos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017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…con</a:t>
                      </a:r>
                      <a:r>
                        <a:rPr sz="1400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dificultad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017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1400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mucha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R="508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dificultad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349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421894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58419" algn="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54%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60%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106045" algn="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40071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58419" algn="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106045" algn="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400646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NS /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106680" algn="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106045" algn="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106045" algn="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" y="744219"/>
            <a:ext cx="12190730" cy="12700"/>
          </a:xfrm>
          <a:custGeom>
            <a:avLst/>
            <a:gdLst/>
            <a:ahLst/>
            <a:cxnLst/>
            <a:rect l="l" t="t" r="r" b="b"/>
            <a:pathLst>
              <a:path w="12190730" h="12700">
                <a:moveTo>
                  <a:pt x="0" y="12700"/>
                </a:moveTo>
                <a:lnTo>
                  <a:pt x="12190730" y="12700"/>
                </a:lnTo>
                <a:lnTo>
                  <a:pt x="121907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0" y="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70">
                <a:moveTo>
                  <a:pt x="0" y="0"/>
                </a:moveTo>
                <a:lnTo>
                  <a:pt x="0" y="750570"/>
                </a:lnTo>
              </a:path>
            </a:pathLst>
          </a:custGeom>
          <a:ln w="12700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11350" y="29273"/>
            <a:ext cx="706183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20" dirty="0">
                <a:latin typeface="Calibri"/>
                <a:cs typeface="Calibri"/>
              </a:rPr>
              <a:t>Investigaciones </a:t>
            </a:r>
            <a:r>
              <a:rPr sz="3600" b="0" dirty="0">
                <a:latin typeface="Calibri"/>
                <a:cs typeface="Calibri"/>
              </a:rPr>
              <a:t>que la </a:t>
            </a:r>
            <a:r>
              <a:rPr sz="3600" b="0" spc="-25" dirty="0">
                <a:latin typeface="Calibri"/>
                <a:cs typeface="Calibri"/>
              </a:rPr>
              <a:t>gente</a:t>
            </a:r>
            <a:r>
              <a:rPr sz="3600" b="0" spc="-20" dirty="0">
                <a:latin typeface="Calibri"/>
                <a:cs typeface="Calibri"/>
              </a:rPr>
              <a:t> preferiría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181089"/>
            <a:ext cx="12192000" cy="676910"/>
          </a:xfrm>
          <a:custGeom>
            <a:avLst/>
            <a:gdLst/>
            <a:ahLst/>
            <a:cxnLst/>
            <a:rect l="l" t="t" r="r" b="b"/>
            <a:pathLst>
              <a:path w="12192000" h="676909">
                <a:moveTo>
                  <a:pt x="12191999" y="0"/>
                </a:moveTo>
                <a:lnTo>
                  <a:pt x="0" y="0"/>
                </a:lnTo>
                <a:lnTo>
                  <a:pt x="0" y="676907"/>
                </a:lnTo>
                <a:lnTo>
                  <a:pt x="12191999" y="676907"/>
                </a:lnTo>
                <a:lnTo>
                  <a:pt x="12191999" y="0"/>
                </a:lnTo>
                <a:close/>
              </a:path>
            </a:pathLst>
          </a:custGeom>
          <a:solidFill>
            <a:srgbClr val="005E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174739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700"/>
                </a:moveTo>
                <a:lnTo>
                  <a:pt x="12191999" y="12700"/>
                </a:lnTo>
                <a:lnTo>
                  <a:pt x="1219199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020" y="5885179"/>
            <a:ext cx="2014220" cy="9728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98200" y="0"/>
            <a:ext cx="1193799" cy="74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1219" y="3718559"/>
            <a:ext cx="1358900" cy="1186180"/>
          </a:xfrm>
          <a:custGeom>
            <a:avLst/>
            <a:gdLst/>
            <a:ahLst/>
            <a:cxnLst/>
            <a:rect l="l" t="t" r="r" b="b"/>
            <a:pathLst>
              <a:path w="1358900" h="1186179">
                <a:moveTo>
                  <a:pt x="1358900" y="0"/>
                </a:moveTo>
                <a:lnTo>
                  <a:pt x="0" y="0"/>
                </a:lnTo>
                <a:lnTo>
                  <a:pt x="0" y="1186179"/>
                </a:lnTo>
                <a:lnTo>
                  <a:pt x="1358900" y="1186179"/>
                </a:lnTo>
                <a:lnTo>
                  <a:pt x="135890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07639" y="3911600"/>
            <a:ext cx="1358900" cy="993140"/>
          </a:xfrm>
          <a:custGeom>
            <a:avLst/>
            <a:gdLst/>
            <a:ahLst/>
            <a:cxnLst/>
            <a:rect l="l" t="t" r="r" b="b"/>
            <a:pathLst>
              <a:path w="1358900" h="993139">
                <a:moveTo>
                  <a:pt x="1358900" y="0"/>
                </a:moveTo>
                <a:lnTo>
                  <a:pt x="0" y="0"/>
                </a:lnTo>
                <a:lnTo>
                  <a:pt x="0" y="993139"/>
                </a:lnTo>
                <a:lnTo>
                  <a:pt x="1358900" y="993139"/>
                </a:lnTo>
                <a:lnTo>
                  <a:pt x="135890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41520" y="4234179"/>
            <a:ext cx="1361440" cy="670560"/>
          </a:xfrm>
          <a:custGeom>
            <a:avLst/>
            <a:gdLst/>
            <a:ahLst/>
            <a:cxnLst/>
            <a:rect l="l" t="t" r="r" b="b"/>
            <a:pathLst>
              <a:path w="1361439" h="670560">
                <a:moveTo>
                  <a:pt x="1361439" y="0"/>
                </a:moveTo>
                <a:lnTo>
                  <a:pt x="0" y="0"/>
                </a:lnTo>
                <a:lnTo>
                  <a:pt x="0" y="670560"/>
                </a:lnTo>
                <a:lnTo>
                  <a:pt x="1361439" y="670560"/>
                </a:lnTo>
                <a:lnTo>
                  <a:pt x="136143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77940" y="4470400"/>
            <a:ext cx="1361440" cy="434340"/>
          </a:xfrm>
          <a:custGeom>
            <a:avLst/>
            <a:gdLst/>
            <a:ahLst/>
            <a:cxnLst/>
            <a:rect l="l" t="t" r="r" b="b"/>
            <a:pathLst>
              <a:path w="1361440" h="434339">
                <a:moveTo>
                  <a:pt x="1361439" y="0"/>
                </a:moveTo>
                <a:lnTo>
                  <a:pt x="0" y="0"/>
                </a:lnTo>
                <a:lnTo>
                  <a:pt x="0" y="434339"/>
                </a:lnTo>
                <a:lnTo>
                  <a:pt x="1361439" y="434339"/>
                </a:lnTo>
                <a:lnTo>
                  <a:pt x="136143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14359" y="4635500"/>
            <a:ext cx="1361440" cy="269240"/>
          </a:xfrm>
          <a:custGeom>
            <a:avLst/>
            <a:gdLst/>
            <a:ahLst/>
            <a:cxnLst/>
            <a:rect l="l" t="t" r="r" b="b"/>
            <a:pathLst>
              <a:path w="1361440" h="269239">
                <a:moveTo>
                  <a:pt x="1361440" y="0"/>
                </a:moveTo>
                <a:lnTo>
                  <a:pt x="0" y="0"/>
                </a:lnTo>
                <a:lnTo>
                  <a:pt x="0" y="269239"/>
                </a:lnTo>
                <a:lnTo>
                  <a:pt x="1361440" y="269239"/>
                </a:lnTo>
                <a:lnTo>
                  <a:pt x="136144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050780" y="4678679"/>
            <a:ext cx="1361440" cy="226060"/>
          </a:xfrm>
          <a:custGeom>
            <a:avLst/>
            <a:gdLst/>
            <a:ahLst/>
            <a:cxnLst/>
            <a:rect l="l" t="t" r="r" b="b"/>
            <a:pathLst>
              <a:path w="1361440" h="226060">
                <a:moveTo>
                  <a:pt x="1361440" y="0"/>
                </a:moveTo>
                <a:lnTo>
                  <a:pt x="0" y="0"/>
                </a:lnTo>
                <a:lnTo>
                  <a:pt x="0" y="226060"/>
                </a:lnTo>
                <a:lnTo>
                  <a:pt x="1361440" y="226060"/>
                </a:lnTo>
                <a:lnTo>
                  <a:pt x="136144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1190" y="4906009"/>
            <a:ext cx="11018520" cy="0"/>
          </a:xfrm>
          <a:custGeom>
            <a:avLst/>
            <a:gdLst/>
            <a:ahLst/>
            <a:cxnLst/>
            <a:rect l="l" t="t" r="r" b="b"/>
            <a:pathLst>
              <a:path w="11018520">
                <a:moveTo>
                  <a:pt x="0" y="0"/>
                </a:moveTo>
                <a:lnTo>
                  <a:pt x="11018519" y="0"/>
                </a:lnTo>
              </a:path>
            </a:pathLst>
          </a:custGeom>
          <a:ln w="76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220466" y="3618865"/>
            <a:ext cx="3295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26%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901695" y="6288722"/>
            <a:ext cx="8822055" cy="503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10"/>
              </a:lnSpc>
            </a:pPr>
            <a:r>
              <a:rPr sz="1800" spc="-105" dirty="0">
                <a:solidFill>
                  <a:srgbClr val="FFFFFF"/>
                </a:solidFill>
                <a:latin typeface="Calibri"/>
                <a:cs typeface="Calibri"/>
              </a:rPr>
              <a:t>P.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Hablando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sobre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periodismo de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investigación,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¿qué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tipo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investigaciones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gustaría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endParaRPr sz="1800">
              <a:latin typeface="Calibri"/>
              <a:cs typeface="Calibri"/>
            </a:endParaRPr>
          </a:p>
          <a:p>
            <a:pPr marL="2903855">
              <a:lnSpc>
                <a:spcPts val="206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medios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ofrezcan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más al</a:t>
            </a:r>
            <a:r>
              <a:rPr sz="18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público?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57140" y="3940809"/>
            <a:ext cx="3295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18%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93559" y="4177665"/>
            <a:ext cx="3295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12%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776081" y="4343400"/>
            <a:ext cx="2406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7%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612501" y="4385945"/>
            <a:ext cx="2406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6%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7490" y="4769104"/>
            <a:ext cx="2406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7320" y="4390390"/>
            <a:ext cx="3327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1</a:t>
            </a:r>
            <a:r>
              <a:rPr sz="1400" spc="5" dirty="0">
                <a:latin typeface="Calibri"/>
                <a:cs typeface="Calibri"/>
              </a:rPr>
              <a:t>0</a:t>
            </a:r>
            <a:r>
              <a:rPr sz="1400" dirty="0"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7320" y="4011548"/>
            <a:ext cx="3327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2</a:t>
            </a:r>
            <a:r>
              <a:rPr sz="1400" spc="5" dirty="0">
                <a:latin typeface="Calibri"/>
                <a:cs typeface="Calibri"/>
              </a:rPr>
              <a:t>0</a:t>
            </a:r>
            <a:r>
              <a:rPr sz="1400" dirty="0"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7320" y="3632263"/>
            <a:ext cx="3333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Calibri"/>
                <a:cs typeface="Calibri"/>
              </a:rPr>
              <a:t>3</a:t>
            </a:r>
            <a:r>
              <a:rPr sz="1400" spc="5" dirty="0">
                <a:latin typeface="Calibri"/>
                <a:cs typeface="Calibri"/>
              </a:rPr>
              <a:t>0</a:t>
            </a:r>
            <a:r>
              <a:rPr sz="1400" dirty="0"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7150" y="980503"/>
            <a:ext cx="1656080" cy="2682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26185" algn="ctr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Calibri"/>
                <a:cs typeface="Calibri"/>
              </a:rPr>
              <a:t>1</a:t>
            </a:r>
            <a:r>
              <a:rPr sz="1400" spc="5" dirty="0">
                <a:latin typeface="Calibri"/>
                <a:cs typeface="Calibri"/>
              </a:rPr>
              <a:t>0</a:t>
            </a:r>
            <a:r>
              <a:rPr sz="1400" spc="-15" dirty="0">
                <a:latin typeface="Calibri"/>
                <a:cs typeface="Calibri"/>
              </a:rPr>
              <a:t>0</a:t>
            </a:r>
            <a:r>
              <a:rPr sz="1400" dirty="0"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Times New Roman"/>
              <a:cs typeface="Times New Roman"/>
            </a:endParaRPr>
          </a:p>
          <a:p>
            <a:pPr marR="1134745" algn="ctr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90%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R="1134745" algn="ctr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Calibri"/>
                <a:cs typeface="Calibri"/>
              </a:rPr>
              <a:t>80%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R="1134745" algn="ctr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70%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R="1134745" algn="ctr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Calibri"/>
                <a:cs typeface="Calibri"/>
              </a:rPr>
              <a:t>60%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R="1134745" algn="ctr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50%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Times New Roman"/>
              <a:cs typeface="Times New Roman"/>
            </a:endParaRPr>
          </a:p>
          <a:p>
            <a:pPr marR="1134745" algn="ctr">
              <a:lnSpc>
                <a:spcPts val="1510"/>
              </a:lnSpc>
            </a:pPr>
            <a:r>
              <a:rPr sz="1400" spc="-5" dirty="0">
                <a:latin typeface="Calibri"/>
                <a:cs typeface="Calibri"/>
              </a:rPr>
              <a:t>40%</a:t>
            </a:r>
            <a:endParaRPr sz="1400">
              <a:latin typeface="Calibri"/>
              <a:cs typeface="Calibri"/>
            </a:endParaRPr>
          </a:p>
          <a:p>
            <a:pPr marR="5080" algn="r">
              <a:lnSpc>
                <a:spcPts val="1510"/>
              </a:lnSpc>
            </a:pPr>
            <a:r>
              <a:rPr sz="1400" spc="-15" dirty="0">
                <a:latin typeface="Calibri"/>
                <a:cs typeface="Calibri"/>
              </a:rPr>
              <a:t>31%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39469" y="4999926"/>
            <a:ext cx="1421765" cy="456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Investigación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sobre</a:t>
            </a:r>
            <a:endParaRPr sz="1400">
              <a:latin typeface="Calibri"/>
              <a:cs typeface="Calibri"/>
            </a:endParaRPr>
          </a:p>
          <a:p>
            <a:pPr marL="74295">
              <a:lnSpc>
                <a:spcPct val="100000"/>
              </a:lnSpc>
              <a:spcBef>
                <a:spcPts val="30"/>
              </a:spcBef>
            </a:pPr>
            <a:r>
              <a:rPr sz="1400" spc="-5" dirty="0">
                <a:latin typeface="Calibri"/>
                <a:cs typeface="Calibri"/>
              </a:rPr>
              <a:t>asuntos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policiales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76144" y="4999926"/>
            <a:ext cx="1421765" cy="456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Investigación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sobre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1400" spc="-5" dirty="0">
                <a:latin typeface="Calibri"/>
                <a:cs typeface="Calibri"/>
              </a:rPr>
              <a:t>corrupción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94580" y="4999926"/>
            <a:ext cx="1657350" cy="456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Investigación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sobre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1400" spc="-5" dirty="0">
                <a:latin typeface="Calibri"/>
                <a:cs typeface="Calibri"/>
              </a:rPr>
              <a:t>asuntos </a:t>
            </a:r>
            <a:r>
              <a:rPr sz="1400" dirty="0">
                <a:latin typeface="Calibri"/>
                <a:cs typeface="Calibri"/>
              </a:rPr>
              <a:t>de </a:t>
            </a:r>
            <a:r>
              <a:rPr sz="1400" spc="5" dirty="0">
                <a:latin typeface="Calibri"/>
                <a:cs typeface="Calibri"/>
              </a:rPr>
              <a:t>la</a:t>
            </a:r>
            <a:r>
              <a:rPr sz="1400" spc="-9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sociedad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345809" y="4999926"/>
            <a:ext cx="1428115" cy="456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Investigación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sobre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-5" dirty="0">
                <a:latin typeface="Calibri"/>
                <a:cs typeface="Calibri"/>
              </a:rPr>
              <a:t>política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economía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968995" y="4999926"/>
            <a:ext cx="1854835" cy="456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Investigación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sobre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1400" spc="-5" dirty="0">
                <a:latin typeface="Calibri"/>
                <a:cs typeface="Calibri"/>
              </a:rPr>
              <a:t>temas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medioambientales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442575" y="4999926"/>
            <a:ext cx="5822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NS </a:t>
            </a:r>
            <a:r>
              <a:rPr sz="1400" dirty="0">
                <a:latin typeface="Calibri"/>
                <a:cs typeface="Calibri"/>
              </a:rPr>
              <a:t>/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NR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" y="744219"/>
            <a:ext cx="12190730" cy="12700"/>
          </a:xfrm>
          <a:custGeom>
            <a:avLst/>
            <a:gdLst/>
            <a:ahLst/>
            <a:cxnLst/>
            <a:rect l="l" t="t" r="r" b="b"/>
            <a:pathLst>
              <a:path w="12190730" h="12700">
                <a:moveTo>
                  <a:pt x="0" y="12700"/>
                </a:moveTo>
                <a:lnTo>
                  <a:pt x="12190730" y="12700"/>
                </a:lnTo>
                <a:lnTo>
                  <a:pt x="121907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0" y="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70">
                <a:moveTo>
                  <a:pt x="0" y="0"/>
                </a:moveTo>
                <a:lnTo>
                  <a:pt x="0" y="750570"/>
                </a:lnTo>
              </a:path>
            </a:pathLst>
          </a:custGeom>
          <a:ln w="12700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11350" y="29273"/>
            <a:ext cx="706183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20" dirty="0">
                <a:latin typeface="Calibri"/>
                <a:cs typeface="Calibri"/>
              </a:rPr>
              <a:t>Investigaciones </a:t>
            </a:r>
            <a:r>
              <a:rPr sz="3600" b="0" dirty="0">
                <a:latin typeface="Calibri"/>
                <a:cs typeface="Calibri"/>
              </a:rPr>
              <a:t>que la </a:t>
            </a:r>
            <a:r>
              <a:rPr sz="3600" b="0" spc="-25" dirty="0">
                <a:latin typeface="Calibri"/>
                <a:cs typeface="Calibri"/>
              </a:rPr>
              <a:t>gente</a:t>
            </a:r>
            <a:r>
              <a:rPr sz="3600" b="0" spc="-20" dirty="0">
                <a:latin typeface="Calibri"/>
                <a:cs typeface="Calibri"/>
              </a:rPr>
              <a:t> preferiría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181089"/>
            <a:ext cx="12192000" cy="676910"/>
          </a:xfrm>
          <a:custGeom>
            <a:avLst/>
            <a:gdLst/>
            <a:ahLst/>
            <a:cxnLst/>
            <a:rect l="l" t="t" r="r" b="b"/>
            <a:pathLst>
              <a:path w="12192000" h="676909">
                <a:moveTo>
                  <a:pt x="12191999" y="0"/>
                </a:moveTo>
                <a:lnTo>
                  <a:pt x="0" y="0"/>
                </a:lnTo>
                <a:lnTo>
                  <a:pt x="0" y="676907"/>
                </a:lnTo>
                <a:lnTo>
                  <a:pt x="12191999" y="676907"/>
                </a:lnTo>
                <a:lnTo>
                  <a:pt x="12191999" y="0"/>
                </a:lnTo>
                <a:close/>
              </a:path>
            </a:pathLst>
          </a:custGeom>
          <a:solidFill>
            <a:srgbClr val="005E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174739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700"/>
                </a:moveTo>
                <a:lnTo>
                  <a:pt x="12191999" y="12700"/>
                </a:lnTo>
                <a:lnTo>
                  <a:pt x="1219199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020" y="5885179"/>
            <a:ext cx="2014220" cy="9728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98200" y="0"/>
            <a:ext cx="1193799" cy="74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21183" y="875283"/>
          <a:ext cx="11897356" cy="5110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8955"/>
                <a:gridCol w="531494"/>
                <a:gridCol w="531494"/>
                <a:gridCol w="531494"/>
                <a:gridCol w="531495"/>
                <a:gridCol w="531495"/>
                <a:gridCol w="531495"/>
                <a:gridCol w="531495"/>
                <a:gridCol w="531495"/>
                <a:gridCol w="531494"/>
                <a:gridCol w="531495"/>
                <a:gridCol w="531495"/>
                <a:gridCol w="531495"/>
                <a:gridCol w="531495"/>
                <a:gridCol w="531495"/>
                <a:gridCol w="531495"/>
                <a:gridCol w="531495"/>
                <a:gridCol w="531495"/>
                <a:gridCol w="531495"/>
                <a:gridCol w="531495"/>
              </a:tblGrid>
              <a:tr h="4394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ciudad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género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76517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 nivel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educación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45339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 nivel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vida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1592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51790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Paz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922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44170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Alto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922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61950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Varón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986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54330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Mujer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986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18 a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986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25 a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986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35 a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986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45 a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049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9209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55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adelante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049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asistió…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049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70510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Primaria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049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Secundaria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049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0607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Técnico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730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superior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381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Universidad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113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Post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grado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maestría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381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…cómodament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R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381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…cubrir</a:t>
                      </a:r>
                      <a:r>
                        <a:rPr sz="1400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gastos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113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…con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dificultad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113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1400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mucha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dificultad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568451">
                <a:tc>
                  <a:txBody>
                    <a:bodyPr/>
                    <a:lstStyle/>
                    <a:p>
                      <a:pPr marL="9525" marR="252729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Investigación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sobre  asuntos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policiales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80010"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80010"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127635"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642238">
                <a:tc>
                  <a:txBody>
                    <a:bodyPr/>
                    <a:lstStyle/>
                    <a:p>
                      <a:pPr marL="9525" marR="252729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Investigación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sobre  corrupción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80010"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80010"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127635"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649605">
                <a:tc>
                  <a:txBody>
                    <a:bodyPr/>
                    <a:lstStyle/>
                    <a:p>
                      <a:pPr marL="9525" marR="25272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Investigación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sobre  asuntos de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  sociedad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8001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8001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384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12763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642238">
                <a:tc>
                  <a:txBody>
                    <a:bodyPr/>
                    <a:lstStyle/>
                    <a:p>
                      <a:pPr marL="9525" marR="250825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Investigación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sobre  política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economía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41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35" dirty="0">
                          <a:latin typeface="Arial"/>
                          <a:cs typeface="Arial"/>
                        </a:rPr>
                        <a:t>11%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8001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8001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84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12827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649630">
                <a:tc>
                  <a:txBody>
                    <a:bodyPr/>
                    <a:lstStyle/>
                    <a:p>
                      <a:pPr marL="9525" marR="252729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Investigación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sobre 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temas 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medioambientales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12827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12827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384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12763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60108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NS /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128270" algn="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400" spc="-1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127635" algn="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2901695" y="6288722"/>
            <a:ext cx="8822055" cy="503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10"/>
              </a:lnSpc>
            </a:pPr>
            <a:r>
              <a:rPr sz="1800" spc="-105" dirty="0">
                <a:solidFill>
                  <a:srgbClr val="FFFFFF"/>
                </a:solidFill>
                <a:latin typeface="Calibri"/>
                <a:cs typeface="Calibri"/>
              </a:rPr>
              <a:t>P.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Hablando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sobre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periodismo de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investigación,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¿qué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tipo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investigaciones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gustaría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endParaRPr sz="1800">
              <a:latin typeface="Calibri"/>
              <a:cs typeface="Calibri"/>
            </a:endParaRPr>
          </a:p>
          <a:p>
            <a:pPr marL="2903855">
              <a:lnSpc>
                <a:spcPts val="206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medios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ofrezcan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más al</a:t>
            </a:r>
            <a:r>
              <a:rPr sz="18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público?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29303" y="2974403"/>
            <a:ext cx="45326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0" dirty="0">
                <a:solidFill>
                  <a:srgbClr val="000000"/>
                </a:solidFill>
                <a:latin typeface="Calibri"/>
                <a:cs typeface="Calibri"/>
              </a:rPr>
              <a:t>III. </a:t>
            </a:r>
            <a:r>
              <a:rPr sz="3600" b="0" spc="-15" dirty="0">
                <a:solidFill>
                  <a:srgbClr val="000000"/>
                </a:solidFill>
                <a:latin typeface="Calibri"/>
                <a:cs typeface="Calibri"/>
              </a:rPr>
              <a:t>Reality Primera</a:t>
            </a:r>
            <a:r>
              <a:rPr sz="3600"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0" spc="-5" dirty="0">
                <a:solidFill>
                  <a:srgbClr val="000000"/>
                </a:solidFill>
                <a:latin typeface="Calibri"/>
                <a:cs typeface="Calibri"/>
              </a:rPr>
              <a:t>Plana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70" y="6181089"/>
            <a:ext cx="12190730" cy="676910"/>
          </a:xfrm>
          <a:custGeom>
            <a:avLst/>
            <a:gdLst/>
            <a:ahLst/>
            <a:cxnLst/>
            <a:rect l="l" t="t" r="r" b="b"/>
            <a:pathLst>
              <a:path w="12190730" h="676909">
                <a:moveTo>
                  <a:pt x="12190730" y="0"/>
                </a:moveTo>
                <a:lnTo>
                  <a:pt x="0" y="0"/>
                </a:lnTo>
                <a:lnTo>
                  <a:pt x="0" y="676907"/>
                </a:lnTo>
                <a:lnTo>
                  <a:pt x="12190730" y="676907"/>
                </a:lnTo>
                <a:lnTo>
                  <a:pt x="12190730" y="0"/>
                </a:lnTo>
                <a:close/>
              </a:path>
            </a:pathLst>
          </a:custGeom>
          <a:solidFill>
            <a:srgbClr val="005E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70" y="6181089"/>
            <a:ext cx="12190730" cy="676910"/>
          </a:xfrm>
          <a:custGeom>
            <a:avLst/>
            <a:gdLst/>
            <a:ahLst/>
            <a:cxnLst/>
            <a:rect l="l" t="t" r="r" b="b"/>
            <a:pathLst>
              <a:path w="12190730" h="676909">
                <a:moveTo>
                  <a:pt x="12190730" y="0"/>
                </a:moveTo>
                <a:lnTo>
                  <a:pt x="0" y="0"/>
                </a:lnTo>
                <a:lnTo>
                  <a:pt x="0" y="676907"/>
                </a:lnTo>
              </a:path>
            </a:pathLst>
          </a:custGeom>
          <a:ln w="12700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0020" y="5885179"/>
            <a:ext cx="2014220" cy="9728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998200" y="0"/>
            <a:ext cx="1193799" cy="74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" y="744219"/>
            <a:ext cx="12190730" cy="12700"/>
          </a:xfrm>
          <a:custGeom>
            <a:avLst/>
            <a:gdLst/>
            <a:ahLst/>
            <a:cxnLst/>
            <a:rect l="l" t="t" r="r" b="b"/>
            <a:pathLst>
              <a:path w="12190730" h="12700">
                <a:moveTo>
                  <a:pt x="0" y="12700"/>
                </a:moveTo>
                <a:lnTo>
                  <a:pt x="12190730" y="12700"/>
                </a:lnTo>
                <a:lnTo>
                  <a:pt x="121907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0" y="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70">
                <a:moveTo>
                  <a:pt x="0" y="0"/>
                </a:moveTo>
                <a:lnTo>
                  <a:pt x="0" y="750570"/>
                </a:lnTo>
              </a:path>
            </a:pathLst>
          </a:custGeom>
          <a:ln w="12700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1992" y="29273"/>
            <a:ext cx="94818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0" dirty="0">
                <a:latin typeface="Calibri"/>
                <a:cs typeface="Calibri"/>
              </a:rPr>
              <a:t>Conocimiento </a:t>
            </a:r>
            <a:r>
              <a:rPr sz="3600" b="0" dirty="0">
                <a:latin typeface="Calibri"/>
                <a:cs typeface="Calibri"/>
              </a:rPr>
              <a:t>y </a:t>
            </a:r>
            <a:r>
              <a:rPr sz="3600" b="0" spc="-5" dirty="0">
                <a:latin typeface="Calibri"/>
                <a:cs typeface="Calibri"/>
              </a:rPr>
              <a:t>sensación </a:t>
            </a:r>
            <a:r>
              <a:rPr sz="3600" b="0" dirty="0">
                <a:latin typeface="Calibri"/>
                <a:cs typeface="Calibri"/>
              </a:rPr>
              <a:t>del </a:t>
            </a:r>
            <a:r>
              <a:rPr sz="3600" b="0" spc="-10" dirty="0">
                <a:latin typeface="Calibri"/>
                <a:cs typeface="Calibri"/>
              </a:rPr>
              <a:t>reality </a:t>
            </a:r>
            <a:r>
              <a:rPr sz="3600" b="0" spc="-15" dirty="0">
                <a:latin typeface="Calibri"/>
                <a:cs typeface="Calibri"/>
              </a:rPr>
              <a:t>Primera</a:t>
            </a:r>
            <a:r>
              <a:rPr sz="3600" b="0" spc="-55" dirty="0">
                <a:latin typeface="Calibri"/>
                <a:cs typeface="Calibri"/>
              </a:rPr>
              <a:t> </a:t>
            </a:r>
            <a:r>
              <a:rPr sz="3600" b="0" spc="-5" dirty="0">
                <a:latin typeface="Calibri"/>
                <a:cs typeface="Calibri"/>
              </a:rPr>
              <a:t>Plana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193790"/>
            <a:ext cx="12192000" cy="664210"/>
          </a:xfrm>
          <a:custGeom>
            <a:avLst/>
            <a:gdLst/>
            <a:ahLst/>
            <a:cxnLst/>
            <a:rect l="l" t="t" r="r" b="b"/>
            <a:pathLst>
              <a:path w="12192000" h="664209">
                <a:moveTo>
                  <a:pt x="12191999" y="0"/>
                </a:moveTo>
                <a:lnTo>
                  <a:pt x="0" y="0"/>
                </a:lnTo>
                <a:lnTo>
                  <a:pt x="0" y="664207"/>
                </a:lnTo>
                <a:lnTo>
                  <a:pt x="12191999" y="664207"/>
                </a:lnTo>
                <a:lnTo>
                  <a:pt x="12191999" y="0"/>
                </a:lnTo>
                <a:close/>
              </a:path>
            </a:pathLst>
          </a:custGeom>
          <a:solidFill>
            <a:srgbClr val="005E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187440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700"/>
                </a:moveTo>
                <a:lnTo>
                  <a:pt x="12191999" y="12700"/>
                </a:lnTo>
                <a:lnTo>
                  <a:pt x="1219199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020" y="5885179"/>
            <a:ext cx="2014220" cy="9728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98200" y="0"/>
            <a:ext cx="1193799" cy="74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90700" y="2560320"/>
            <a:ext cx="3721100" cy="739140"/>
          </a:xfrm>
          <a:custGeom>
            <a:avLst/>
            <a:gdLst/>
            <a:ahLst/>
            <a:cxnLst/>
            <a:rect l="l" t="t" r="r" b="b"/>
            <a:pathLst>
              <a:path w="3721100" h="739139">
                <a:moveTo>
                  <a:pt x="3721100" y="0"/>
                </a:moveTo>
                <a:lnTo>
                  <a:pt x="0" y="0"/>
                </a:lnTo>
                <a:lnTo>
                  <a:pt x="0" y="739139"/>
                </a:lnTo>
                <a:lnTo>
                  <a:pt x="3721100" y="739139"/>
                </a:lnTo>
                <a:lnTo>
                  <a:pt x="372110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84630" y="2429510"/>
            <a:ext cx="0" cy="2994660"/>
          </a:xfrm>
          <a:custGeom>
            <a:avLst/>
            <a:gdLst/>
            <a:ahLst/>
            <a:cxnLst/>
            <a:rect l="l" t="t" r="r" b="b"/>
            <a:pathLst>
              <a:path h="2994660">
                <a:moveTo>
                  <a:pt x="0" y="0"/>
                </a:moveTo>
                <a:lnTo>
                  <a:pt x="0" y="2994660"/>
                </a:lnTo>
              </a:path>
            </a:pathLst>
          </a:custGeom>
          <a:ln w="76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88439" y="2560320"/>
            <a:ext cx="580390" cy="739140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50">
              <a:latin typeface="Times New Roman"/>
              <a:cs typeface="Times New Roman"/>
            </a:endParaRPr>
          </a:p>
          <a:p>
            <a:pPr marL="75565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Calibri"/>
                <a:cs typeface="Calibri"/>
              </a:rPr>
              <a:t>Si;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88439" y="3558540"/>
            <a:ext cx="1163320" cy="739140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Times New Roman"/>
              <a:cs typeface="Times New Roman"/>
            </a:endParaRPr>
          </a:p>
          <a:p>
            <a:pPr marL="28194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Si; </a:t>
            </a:r>
            <a:r>
              <a:rPr sz="1600" spc="5" dirty="0">
                <a:latin typeface="Calibri"/>
                <a:cs typeface="Calibri"/>
              </a:rPr>
              <a:t>29%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88439" y="4556759"/>
            <a:ext cx="1325880" cy="739140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Times New Roman"/>
              <a:cs typeface="Times New Roman"/>
            </a:endParaRPr>
          </a:p>
          <a:p>
            <a:pPr marL="362585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Si; </a:t>
            </a:r>
            <a:r>
              <a:rPr sz="1600" spc="5" dirty="0">
                <a:latin typeface="Calibri"/>
                <a:cs typeface="Calibri"/>
              </a:rPr>
              <a:t>33%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05809" y="2783459"/>
            <a:ext cx="7054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alibri"/>
                <a:cs typeface="Calibri"/>
              </a:rPr>
              <a:t>No;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92%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51760" y="3558540"/>
            <a:ext cx="2860040" cy="739140"/>
          </a:xfrm>
          <a:prstGeom prst="rect">
            <a:avLst/>
          </a:prstGeom>
          <a:solidFill>
            <a:srgbClr val="EC7C30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No;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71%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14320" y="4556759"/>
            <a:ext cx="2697480" cy="739140"/>
          </a:xfrm>
          <a:prstGeom prst="rect">
            <a:avLst/>
          </a:prstGeom>
          <a:solidFill>
            <a:srgbClr val="EC7C30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No;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67%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47724" y="5532754"/>
            <a:ext cx="11303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6445" algn="l"/>
              </a:tabLst>
            </a:pPr>
            <a:r>
              <a:rPr sz="1600" spc="5" dirty="0">
                <a:latin typeface="Calibri"/>
                <a:cs typeface="Calibri"/>
              </a:rPr>
              <a:t>0</a:t>
            </a:r>
            <a:r>
              <a:rPr sz="1600" dirty="0">
                <a:latin typeface="Calibri"/>
                <a:cs typeface="Calibri"/>
              </a:rPr>
              <a:t>%	</a:t>
            </a:r>
            <a:r>
              <a:rPr sz="1600" spc="5" dirty="0">
                <a:latin typeface="Calibri"/>
                <a:cs typeface="Calibri"/>
              </a:rPr>
              <a:t>2</a:t>
            </a:r>
            <a:r>
              <a:rPr sz="1600" spc="-15" dirty="0">
                <a:latin typeface="Calibri"/>
                <a:cs typeface="Calibri"/>
              </a:rPr>
              <a:t>0</a:t>
            </a:r>
            <a:r>
              <a:rPr sz="1600" dirty="0">
                <a:latin typeface="Calibri"/>
                <a:cs typeface="Calibri"/>
              </a:rPr>
              <a:t>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07664" y="5532754"/>
            <a:ext cx="28454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17880" algn="l"/>
                <a:tab pos="1623060" algn="l"/>
                <a:tab pos="2377440" algn="l"/>
              </a:tabLst>
            </a:pPr>
            <a:r>
              <a:rPr sz="1600" spc="5" dirty="0">
                <a:latin typeface="Calibri"/>
                <a:cs typeface="Calibri"/>
              </a:rPr>
              <a:t>4</a:t>
            </a:r>
            <a:r>
              <a:rPr sz="1600" spc="-15" dirty="0">
                <a:latin typeface="Calibri"/>
                <a:cs typeface="Calibri"/>
              </a:rPr>
              <a:t>0</a:t>
            </a:r>
            <a:r>
              <a:rPr sz="1600" dirty="0">
                <a:latin typeface="Calibri"/>
                <a:cs typeface="Calibri"/>
              </a:rPr>
              <a:t>%	</a:t>
            </a:r>
            <a:r>
              <a:rPr sz="1600" spc="5" dirty="0">
                <a:latin typeface="Calibri"/>
                <a:cs typeface="Calibri"/>
              </a:rPr>
              <a:t>6</a:t>
            </a:r>
            <a:r>
              <a:rPr sz="1600" spc="-15" dirty="0">
                <a:latin typeface="Calibri"/>
                <a:cs typeface="Calibri"/>
              </a:rPr>
              <a:t>0</a:t>
            </a:r>
            <a:r>
              <a:rPr sz="1600" dirty="0">
                <a:latin typeface="Calibri"/>
                <a:cs typeface="Calibri"/>
              </a:rPr>
              <a:t>%	</a:t>
            </a:r>
            <a:r>
              <a:rPr sz="1600" spc="5" dirty="0">
                <a:latin typeface="Calibri"/>
                <a:cs typeface="Calibri"/>
              </a:rPr>
              <a:t>8</a:t>
            </a:r>
            <a:r>
              <a:rPr sz="1600" spc="-15" dirty="0">
                <a:latin typeface="Calibri"/>
                <a:cs typeface="Calibri"/>
              </a:rPr>
              <a:t>0</a:t>
            </a:r>
            <a:r>
              <a:rPr sz="1600" dirty="0">
                <a:latin typeface="Calibri"/>
                <a:cs typeface="Calibri"/>
              </a:rPr>
              <a:t>%	</a:t>
            </a:r>
            <a:r>
              <a:rPr sz="1600" spc="5" dirty="0">
                <a:latin typeface="Calibri"/>
                <a:cs typeface="Calibri"/>
              </a:rPr>
              <a:t>1</a:t>
            </a:r>
            <a:r>
              <a:rPr sz="1600" spc="-15" dirty="0">
                <a:latin typeface="Calibri"/>
                <a:cs typeface="Calibri"/>
              </a:rPr>
              <a:t>0</a:t>
            </a:r>
            <a:r>
              <a:rPr sz="1600" spc="5" dirty="0">
                <a:latin typeface="Calibri"/>
                <a:cs typeface="Calibri"/>
              </a:rPr>
              <a:t>0</a:t>
            </a:r>
            <a:r>
              <a:rPr sz="1600" dirty="0">
                <a:latin typeface="Calibri"/>
                <a:cs typeface="Calibri"/>
              </a:rPr>
              <a:t>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5437" y="2772409"/>
            <a:ext cx="98234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alibri"/>
                <a:cs typeface="Calibri"/>
              </a:rPr>
              <a:t>Sep</a:t>
            </a:r>
            <a:r>
              <a:rPr sz="1600" spc="-15" dirty="0">
                <a:latin typeface="Calibri"/>
                <a:cs typeface="Calibri"/>
              </a:rPr>
              <a:t>t</a:t>
            </a:r>
            <a:r>
              <a:rPr sz="1600" spc="10" dirty="0">
                <a:latin typeface="Calibri"/>
                <a:cs typeface="Calibri"/>
              </a:rPr>
              <a:t>i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20" dirty="0">
                <a:latin typeface="Calibri"/>
                <a:cs typeface="Calibri"/>
              </a:rPr>
              <a:t>m</a:t>
            </a:r>
            <a:r>
              <a:rPr sz="1600" spc="-5" dirty="0">
                <a:latin typeface="Calibri"/>
                <a:cs typeface="Calibri"/>
              </a:rPr>
              <a:t>bre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9282" y="3770312"/>
            <a:ext cx="70040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Calibri"/>
                <a:cs typeface="Calibri"/>
              </a:rPr>
              <a:t>Octubre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64490" y="4769104"/>
            <a:ext cx="94424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Calibri"/>
                <a:cs typeface="Calibri"/>
              </a:rPr>
              <a:t>Noviembre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692400" y="2072639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60" h="111760">
                <a:moveTo>
                  <a:pt x="0" y="111760"/>
                </a:moveTo>
                <a:lnTo>
                  <a:pt x="111760" y="111760"/>
                </a:lnTo>
                <a:lnTo>
                  <a:pt x="111760" y="0"/>
                </a:lnTo>
                <a:lnTo>
                  <a:pt x="0" y="0"/>
                </a:lnTo>
                <a:lnTo>
                  <a:pt x="0" y="11176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11500" y="2072639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60" h="111760">
                <a:moveTo>
                  <a:pt x="0" y="111760"/>
                </a:moveTo>
                <a:lnTo>
                  <a:pt x="111760" y="111760"/>
                </a:lnTo>
                <a:lnTo>
                  <a:pt x="111760" y="0"/>
                </a:lnTo>
                <a:lnTo>
                  <a:pt x="0" y="0"/>
                </a:lnTo>
                <a:lnTo>
                  <a:pt x="0" y="11176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99160" y="955675"/>
            <a:ext cx="4334510" cy="12865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-6350" algn="ctr">
              <a:lnSpc>
                <a:spcPct val="103099"/>
              </a:lnSpc>
              <a:spcBef>
                <a:spcPts val="50"/>
              </a:spcBef>
            </a:pPr>
            <a:r>
              <a:rPr sz="1900" b="1" spc="-5" dirty="0">
                <a:latin typeface="Calibri"/>
                <a:cs typeface="Calibri"/>
              </a:rPr>
              <a:t>¿Usted </a:t>
            </a:r>
            <a:r>
              <a:rPr sz="1900" b="1" spc="10" dirty="0">
                <a:latin typeface="Calibri"/>
                <a:cs typeface="Calibri"/>
              </a:rPr>
              <a:t>ha </a:t>
            </a:r>
            <a:r>
              <a:rPr sz="1900" b="1" spc="-5" dirty="0">
                <a:latin typeface="Calibri"/>
                <a:cs typeface="Calibri"/>
              </a:rPr>
              <a:t>visto </a:t>
            </a:r>
            <a:r>
              <a:rPr sz="1900" b="1" spc="10" dirty="0">
                <a:latin typeface="Calibri"/>
                <a:cs typeface="Calibri"/>
              </a:rPr>
              <a:t>o ha </a:t>
            </a:r>
            <a:r>
              <a:rPr sz="1900" b="1" spc="5" dirty="0">
                <a:latin typeface="Calibri"/>
                <a:cs typeface="Calibri"/>
              </a:rPr>
              <a:t>escuchado hablar del  </a:t>
            </a:r>
            <a:r>
              <a:rPr sz="1900" b="1" dirty="0">
                <a:latin typeface="Calibri"/>
                <a:cs typeface="Calibri"/>
              </a:rPr>
              <a:t>reality </a:t>
            </a:r>
            <a:r>
              <a:rPr sz="1900" b="1" spc="-5" dirty="0">
                <a:latin typeface="Calibri"/>
                <a:cs typeface="Calibri"/>
              </a:rPr>
              <a:t>Primera </a:t>
            </a:r>
            <a:r>
              <a:rPr sz="1900" b="1" spc="5" dirty="0">
                <a:latin typeface="Calibri"/>
                <a:cs typeface="Calibri"/>
              </a:rPr>
              <a:t>Plana </a:t>
            </a:r>
            <a:r>
              <a:rPr sz="1900" b="1" spc="10" dirty="0">
                <a:latin typeface="Calibri"/>
                <a:cs typeface="Calibri"/>
              </a:rPr>
              <a:t>que </a:t>
            </a:r>
            <a:r>
              <a:rPr sz="1900" b="1" dirty="0">
                <a:latin typeface="Calibri"/>
                <a:cs typeface="Calibri"/>
              </a:rPr>
              <a:t>se </a:t>
            </a:r>
            <a:r>
              <a:rPr sz="1900" b="1" spc="10" dirty="0">
                <a:latin typeface="Calibri"/>
                <a:cs typeface="Calibri"/>
              </a:rPr>
              <a:t>difunde por</a:t>
            </a:r>
            <a:r>
              <a:rPr sz="1900" b="1" spc="-75" dirty="0">
                <a:latin typeface="Calibri"/>
                <a:cs typeface="Calibri"/>
              </a:rPr>
              <a:t> </a:t>
            </a:r>
            <a:r>
              <a:rPr sz="1900" b="1" spc="5" dirty="0">
                <a:latin typeface="Calibri"/>
                <a:cs typeface="Calibri"/>
              </a:rPr>
              <a:t>la  </a:t>
            </a:r>
            <a:r>
              <a:rPr sz="1900" b="1" spc="-5" dirty="0">
                <a:latin typeface="Calibri"/>
                <a:cs typeface="Calibri"/>
              </a:rPr>
              <a:t>red</a:t>
            </a:r>
            <a:r>
              <a:rPr sz="1900" b="1" spc="10" dirty="0">
                <a:latin typeface="Calibri"/>
                <a:cs typeface="Calibri"/>
              </a:rPr>
              <a:t> </a:t>
            </a:r>
            <a:r>
              <a:rPr sz="1900" b="1" spc="-30" dirty="0">
                <a:latin typeface="Calibri"/>
                <a:cs typeface="Calibri"/>
              </a:rPr>
              <a:t>ATB?</a:t>
            </a:r>
            <a:endParaRPr sz="1900">
              <a:latin typeface="Calibri"/>
              <a:cs typeface="Calibri"/>
            </a:endParaRPr>
          </a:p>
          <a:p>
            <a:pPr marL="236854" algn="ctr">
              <a:lnSpc>
                <a:spcPct val="100000"/>
              </a:lnSpc>
              <a:spcBef>
                <a:spcPts val="1000"/>
              </a:spcBef>
              <a:tabLst>
                <a:tab pos="654685" algn="l"/>
              </a:tabLst>
            </a:pPr>
            <a:r>
              <a:rPr sz="1600" dirty="0">
                <a:latin typeface="Calibri"/>
                <a:cs typeface="Calibri"/>
              </a:rPr>
              <a:t>Si	</a:t>
            </a:r>
            <a:r>
              <a:rPr sz="1600" spc="5" dirty="0">
                <a:latin typeface="Calibri"/>
                <a:cs typeface="Calibri"/>
              </a:rPr>
              <a:t>No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630159" y="3472179"/>
            <a:ext cx="3477260" cy="774700"/>
          </a:xfrm>
          <a:custGeom>
            <a:avLst/>
            <a:gdLst/>
            <a:ahLst/>
            <a:cxnLst/>
            <a:rect l="l" t="t" r="r" b="b"/>
            <a:pathLst>
              <a:path w="3477259" h="774700">
                <a:moveTo>
                  <a:pt x="3477260" y="0"/>
                </a:moveTo>
                <a:lnTo>
                  <a:pt x="0" y="0"/>
                </a:lnTo>
                <a:lnTo>
                  <a:pt x="0" y="774700"/>
                </a:lnTo>
                <a:lnTo>
                  <a:pt x="3477260" y="774700"/>
                </a:lnTo>
                <a:lnTo>
                  <a:pt x="347726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30159" y="4516120"/>
            <a:ext cx="3284220" cy="772160"/>
          </a:xfrm>
          <a:custGeom>
            <a:avLst/>
            <a:gdLst/>
            <a:ahLst/>
            <a:cxnLst/>
            <a:rect l="l" t="t" r="r" b="b"/>
            <a:pathLst>
              <a:path w="3284220" h="772160">
                <a:moveTo>
                  <a:pt x="3284220" y="0"/>
                </a:moveTo>
                <a:lnTo>
                  <a:pt x="0" y="0"/>
                </a:lnTo>
                <a:lnTo>
                  <a:pt x="0" y="772159"/>
                </a:lnTo>
                <a:lnTo>
                  <a:pt x="3284220" y="772159"/>
                </a:lnTo>
                <a:lnTo>
                  <a:pt x="328422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8890" y="2294889"/>
            <a:ext cx="0" cy="3129280"/>
          </a:xfrm>
          <a:custGeom>
            <a:avLst/>
            <a:gdLst/>
            <a:ahLst/>
            <a:cxnLst/>
            <a:rect l="l" t="t" r="r" b="b"/>
            <a:pathLst>
              <a:path h="3129279">
                <a:moveTo>
                  <a:pt x="0" y="0"/>
                </a:moveTo>
                <a:lnTo>
                  <a:pt x="0" y="3129280"/>
                </a:lnTo>
              </a:path>
            </a:pathLst>
          </a:custGeom>
          <a:ln w="76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9194418" y="3714115"/>
            <a:ext cx="3676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latin typeface="Calibri"/>
                <a:cs typeface="Calibri"/>
              </a:rPr>
              <a:t>88%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096756" y="4757673"/>
            <a:ext cx="3676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latin typeface="Calibri"/>
                <a:cs typeface="Calibri"/>
              </a:rPr>
              <a:t>83%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107419" y="3472179"/>
            <a:ext cx="477520" cy="774700"/>
          </a:xfrm>
          <a:prstGeom prst="rect">
            <a:avLst/>
          </a:prstGeom>
          <a:solidFill>
            <a:srgbClr val="EC7C30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Times New Roman"/>
              <a:cs typeface="Times New Roman"/>
            </a:endParaRPr>
          </a:p>
          <a:p>
            <a:pPr marL="64769">
              <a:lnSpc>
                <a:spcPct val="100000"/>
              </a:lnSpc>
            </a:pPr>
            <a:r>
              <a:rPr sz="1600" spc="5" dirty="0">
                <a:latin typeface="Calibri"/>
                <a:cs typeface="Calibri"/>
              </a:rPr>
              <a:t>12%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914380" y="4516120"/>
            <a:ext cx="670560" cy="772160"/>
          </a:xfrm>
          <a:prstGeom prst="rect">
            <a:avLst/>
          </a:prstGeom>
          <a:solidFill>
            <a:srgbClr val="EC7C30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Times New Roman"/>
              <a:cs typeface="Times New Roman"/>
            </a:endParaRPr>
          </a:p>
          <a:p>
            <a:pPr marL="160020">
              <a:lnSpc>
                <a:spcPct val="100000"/>
              </a:lnSpc>
            </a:pPr>
            <a:r>
              <a:rPr sz="1600" spc="5" dirty="0">
                <a:latin typeface="Calibri"/>
                <a:cs typeface="Calibri"/>
              </a:rPr>
              <a:t>17%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494651" y="5532754"/>
            <a:ext cx="2762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latin typeface="Calibri"/>
                <a:cs typeface="Calibri"/>
              </a:rPr>
              <a:t>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234426" y="5532754"/>
            <a:ext cx="3765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latin typeface="Calibri"/>
                <a:cs typeface="Calibri"/>
              </a:rPr>
              <a:t>2</a:t>
            </a:r>
            <a:r>
              <a:rPr sz="1600" spc="-15" dirty="0">
                <a:latin typeface="Calibri"/>
                <a:cs typeface="Calibri"/>
              </a:rPr>
              <a:t>0</a:t>
            </a:r>
            <a:r>
              <a:rPr sz="1600" dirty="0">
                <a:latin typeface="Calibri"/>
                <a:cs typeface="Calibri"/>
              </a:rPr>
              <a:t>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025508" y="5532754"/>
            <a:ext cx="3765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latin typeface="Calibri"/>
                <a:cs typeface="Calibri"/>
              </a:rPr>
              <a:t>4</a:t>
            </a:r>
            <a:r>
              <a:rPr sz="1600" spc="-15" dirty="0">
                <a:latin typeface="Calibri"/>
                <a:cs typeface="Calibri"/>
              </a:rPr>
              <a:t>0</a:t>
            </a:r>
            <a:r>
              <a:rPr sz="1600" dirty="0">
                <a:latin typeface="Calibri"/>
                <a:cs typeface="Calibri"/>
              </a:rPr>
              <a:t>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817100" y="5532754"/>
            <a:ext cx="3765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latin typeface="Calibri"/>
                <a:cs typeface="Calibri"/>
              </a:rPr>
              <a:t>6</a:t>
            </a:r>
            <a:r>
              <a:rPr sz="1600" spc="-15" dirty="0">
                <a:latin typeface="Calibri"/>
                <a:cs typeface="Calibri"/>
              </a:rPr>
              <a:t>0</a:t>
            </a:r>
            <a:r>
              <a:rPr sz="1600" dirty="0">
                <a:latin typeface="Calibri"/>
                <a:cs typeface="Calibri"/>
              </a:rPr>
              <a:t>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608309" y="5532754"/>
            <a:ext cx="3765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latin typeface="Calibri"/>
                <a:cs typeface="Calibri"/>
              </a:rPr>
              <a:t>8</a:t>
            </a:r>
            <a:r>
              <a:rPr sz="1600" spc="-15" dirty="0">
                <a:latin typeface="Calibri"/>
                <a:cs typeface="Calibri"/>
              </a:rPr>
              <a:t>0</a:t>
            </a:r>
            <a:r>
              <a:rPr sz="1600" dirty="0">
                <a:latin typeface="Calibri"/>
                <a:cs typeface="Calibri"/>
              </a:rPr>
              <a:t>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348084" y="5532754"/>
            <a:ext cx="48005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latin typeface="Calibri"/>
                <a:cs typeface="Calibri"/>
              </a:rPr>
              <a:t>1</a:t>
            </a:r>
            <a:r>
              <a:rPr sz="1600" spc="-15" dirty="0">
                <a:latin typeface="Calibri"/>
                <a:cs typeface="Calibri"/>
              </a:rPr>
              <a:t>0</a:t>
            </a:r>
            <a:r>
              <a:rPr sz="1600" spc="5" dirty="0">
                <a:latin typeface="Calibri"/>
                <a:cs typeface="Calibri"/>
              </a:rPr>
              <a:t>0</a:t>
            </a:r>
            <a:r>
              <a:rPr sz="1600" dirty="0">
                <a:latin typeface="Calibri"/>
                <a:cs typeface="Calibri"/>
              </a:rPr>
              <a:t>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471920" y="2670111"/>
            <a:ext cx="511302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07030" algn="l"/>
              </a:tabLst>
            </a:pPr>
            <a:r>
              <a:rPr sz="2400" spc="-7" baseline="3472" dirty="0">
                <a:latin typeface="Calibri"/>
                <a:cs typeface="Calibri"/>
              </a:rPr>
              <a:t>Septiembre	</a:t>
            </a:r>
            <a:r>
              <a:rPr sz="1600" spc="5" dirty="0">
                <a:latin typeface="Calibri"/>
                <a:cs typeface="Calibri"/>
              </a:rPr>
              <a:t>100%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756018" y="3702939"/>
            <a:ext cx="7004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Calibri"/>
                <a:cs typeface="Calibri"/>
              </a:rPr>
              <a:t>Oc</a:t>
            </a:r>
            <a:r>
              <a:rPr sz="1600" spc="5" dirty="0">
                <a:latin typeface="Calibri"/>
                <a:cs typeface="Calibri"/>
              </a:rPr>
              <a:t>t</a:t>
            </a:r>
            <a:r>
              <a:rPr sz="1600" spc="-5" dirty="0">
                <a:latin typeface="Calibri"/>
                <a:cs typeface="Calibri"/>
              </a:rPr>
              <a:t>ubre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510908" y="4746625"/>
            <a:ext cx="94424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Calibri"/>
                <a:cs typeface="Calibri"/>
              </a:rPr>
              <a:t>Noviembre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8801100" y="1938020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59" h="111760">
                <a:moveTo>
                  <a:pt x="0" y="111760"/>
                </a:moveTo>
                <a:lnTo>
                  <a:pt x="111759" y="111760"/>
                </a:lnTo>
                <a:lnTo>
                  <a:pt x="111759" y="0"/>
                </a:lnTo>
                <a:lnTo>
                  <a:pt x="0" y="0"/>
                </a:lnTo>
                <a:lnTo>
                  <a:pt x="0" y="11176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220200" y="1938020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59" h="111760">
                <a:moveTo>
                  <a:pt x="0" y="111760"/>
                </a:moveTo>
                <a:lnTo>
                  <a:pt x="111759" y="111760"/>
                </a:lnTo>
                <a:lnTo>
                  <a:pt x="111759" y="0"/>
                </a:lnTo>
                <a:lnTo>
                  <a:pt x="0" y="0"/>
                </a:lnTo>
                <a:lnTo>
                  <a:pt x="0" y="11176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097141" y="820038"/>
            <a:ext cx="4162425" cy="128587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57785" algn="ctr">
              <a:lnSpc>
                <a:spcPct val="103099"/>
              </a:lnSpc>
              <a:spcBef>
                <a:spcPts val="50"/>
              </a:spcBef>
            </a:pPr>
            <a:r>
              <a:rPr sz="1900" b="1" spc="-50" dirty="0">
                <a:latin typeface="Calibri"/>
                <a:cs typeface="Calibri"/>
              </a:rPr>
              <a:t>¿Y </a:t>
            </a:r>
            <a:r>
              <a:rPr sz="1900" b="1" spc="-5" dirty="0">
                <a:latin typeface="Calibri"/>
                <a:cs typeface="Calibri"/>
              </a:rPr>
              <a:t>usted </a:t>
            </a:r>
            <a:r>
              <a:rPr sz="1900" b="1" spc="5" dirty="0">
                <a:latin typeface="Calibri"/>
                <a:cs typeface="Calibri"/>
              </a:rPr>
              <a:t>diría </a:t>
            </a:r>
            <a:r>
              <a:rPr sz="1900" b="1" spc="15" dirty="0">
                <a:latin typeface="Calibri"/>
                <a:cs typeface="Calibri"/>
              </a:rPr>
              <a:t>que </a:t>
            </a:r>
            <a:r>
              <a:rPr sz="1900" b="1" spc="10" dirty="0">
                <a:latin typeface="Calibri"/>
                <a:cs typeface="Calibri"/>
              </a:rPr>
              <a:t>le </a:t>
            </a:r>
            <a:r>
              <a:rPr sz="1900" b="1" dirty="0">
                <a:latin typeface="Calibri"/>
                <a:cs typeface="Calibri"/>
              </a:rPr>
              <a:t>gustó </a:t>
            </a:r>
            <a:r>
              <a:rPr sz="1900" b="1" spc="5" dirty="0">
                <a:latin typeface="Calibri"/>
                <a:cs typeface="Calibri"/>
              </a:rPr>
              <a:t>el </a:t>
            </a:r>
            <a:r>
              <a:rPr sz="1900" b="1" dirty="0">
                <a:latin typeface="Calibri"/>
                <a:cs typeface="Calibri"/>
              </a:rPr>
              <a:t>reality  </a:t>
            </a:r>
            <a:r>
              <a:rPr sz="1900" b="1" spc="-5" dirty="0">
                <a:latin typeface="Calibri"/>
                <a:cs typeface="Calibri"/>
              </a:rPr>
              <a:t>Primera </a:t>
            </a:r>
            <a:r>
              <a:rPr sz="1900" b="1" spc="5" dirty="0">
                <a:latin typeface="Calibri"/>
                <a:cs typeface="Calibri"/>
              </a:rPr>
              <a:t>Plana? </a:t>
            </a:r>
            <a:r>
              <a:rPr sz="1900" b="1" spc="-15" dirty="0">
                <a:latin typeface="Calibri"/>
                <a:cs typeface="Calibri"/>
              </a:rPr>
              <a:t>(Para </a:t>
            </a:r>
            <a:r>
              <a:rPr sz="1900" b="1" spc="10" dirty="0">
                <a:latin typeface="Calibri"/>
                <a:cs typeface="Calibri"/>
              </a:rPr>
              <a:t>los que </a:t>
            </a:r>
            <a:r>
              <a:rPr sz="1900" b="1" spc="5" dirty="0">
                <a:latin typeface="Calibri"/>
                <a:cs typeface="Calibri"/>
              </a:rPr>
              <a:t>dicen haber  </a:t>
            </a:r>
            <a:r>
              <a:rPr sz="1900" b="1" spc="-5" dirty="0">
                <a:latin typeface="Calibri"/>
                <a:cs typeface="Calibri"/>
              </a:rPr>
              <a:t>visto </a:t>
            </a:r>
            <a:r>
              <a:rPr sz="1900" b="1" dirty="0">
                <a:latin typeface="Calibri"/>
                <a:cs typeface="Calibri"/>
              </a:rPr>
              <a:t>el</a:t>
            </a:r>
            <a:r>
              <a:rPr sz="1900" b="1" spc="5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programa)</a:t>
            </a:r>
            <a:endParaRPr sz="1900">
              <a:latin typeface="Calibri"/>
              <a:cs typeface="Calibri"/>
            </a:endParaRPr>
          </a:p>
          <a:p>
            <a:pPr marL="234950" algn="ctr">
              <a:lnSpc>
                <a:spcPct val="100000"/>
              </a:lnSpc>
              <a:spcBef>
                <a:spcPts val="1005"/>
              </a:spcBef>
              <a:tabLst>
                <a:tab pos="653415" algn="l"/>
              </a:tabLst>
            </a:pPr>
            <a:r>
              <a:rPr sz="1600" dirty="0">
                <a:latin typeface="Calibri"/>
                <a:cs typeface="Calibri"/>
              </a:rPr>
              <a:t>Si	</a:t>
            </a:r>
            <a:r>
              <a:rPr sz="1600" spc="5" dirty="0">
                <a:latin typeface="Calibri"/>
                <a:cs typeface="Calibri"/>
              </a:rPr>
              <a:t>No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9644" y="2974403"/>
            <a:ext cx="417067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solidFill>
                  <a:srgbClr val="000000"/>
                </a:solidFill>
                <a:latin typeface="Calibri"/>
                <a:cs typeface="Calibri"/>
              </a:rPr>
              <a:t>I. </a:t>
            </a:r>
            <a:r>
              <a:rPr sz="3600" b="0" spc="-15" dirty="0">
                <a:solidFill>
                  <a:srgbClr val="000000"/>
                </a:solidFill>
                <a:latin typeface="Calibri"/>
                <a:cs typeface="Calibri"/>
              </a:rPr>
              <a:t>Información</a:t>
            </a:r>
            <a:r>
              <a:rPr sz="3600" b="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0" spc="-10" dirty="0">
                <a:solidFill>
                  <a:srgbClr val="000000"/>
                </a:solidFill>
                <a:latin typeface="Calibri"/>
                <a:cs typeface="Calibri"/>
              </a:rPr>
              <a:t>General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70" y="6181089"/>
            <a:ext cx="12190730" cy="676910"/>
          </a:xfrm>
          <a:custGeom>
            <a:avLst/>
            <a:gdLst/>
            <a:ahLst/>
            <a:cxnLst/>
            <a:rect l="l" t="t" r="r" b="b"/>
            <a:pathLst>
              <a:path w="12190730" h="676909">
                <a:moveTo>
                  <a:pt x="12190730" y="0"/>
                </a:moveTo>
                <a:lnTo>
                  <a:pt x="0" y="0"/>
                </a:lnTo>
                <a:lnTo>
                  <a:pt x="0" y="676907"/>
                </a:lnTo>
                <a:lnTo>
                  <a:pt x="12190730" y="676907"/>
                </a:lnTo>
                <a:lnTo>
                  <a:pt x="12190730" y="0"/>
                </a:lnTo>
                <a:close/>
              </a:path>
            </a:pathLst>
          </a:custGeom>
          <a:solidFill>
            <a:srgbClr val="005E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70" y="6181089"/>
            <a:ext cx="12190730" cy="676910"/>
          </a:xfrm>
          <a:custGeom>
            <a:avLst/>
            <a:gdLst/>
            <a:ahLst/>
            <a:cxnLst/>
            <a:rect l="l" t="t" r="r" b="b"/>
            <a:pathLst>
              <a:path w="12190730" h="676909">
                <a:moveTo>
                  <a:pt x="12190730" y="0"/>
                </a:moveTo>
                <a:lnTo>
                  <a:pt x="0" y="0"/>
                </a:lnTo>
                <a:lnTo>
                  <a:pt x="0" y="676907"/>
                </a:lnTo>
              </a:path>
            </a:pathLst>
          </a:custGeom>
          <a:ln w="12700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0020" y="5885179"/>
            <a:ext cx="2014220" cy="9728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998200" y="0"/>
            <a:ext cx="1193799" cy="74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12369800" cy="81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031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" y="1219200"/>
            <a:ext cx="11941629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975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" y="744219"/>
            <a:ext cx="12190730" cy="12700"/>
          </a:xfrm>
          <a:custGeom>
            <a:avLst/>
            <a:gdLst/>
            <a:ahLst/>
            <a:cxnLst/>
            <a:rect l="l" t="t" r="r" b="b"/>
            <a:pathLst>
              <a:path w="12190730" h="12700">
                <a:moveTo>
                  <a:pt x="0" y="12700"/>
                </a:moveTo>
                <a:lnTo>
                  <a:pt x="12190730" y="12700"/>
                </a:lnTo>
                <a:lnTo>
                  <a:pt x="121907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0" y="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70">
                <a:moveTo>
                  <a:pt x="0" y="0"/>
                </a:moveTo>
                <a:lnTo>
                  <a:pt x="0" y="750570"/>
                </a:lnTo>
              </a:path>
            </a:pathLst>
          </a:custGeom>
          <a:ln w="12700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72310" y="29273"/>
            <a:ext cx="69405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0" dirty="0">
                <a:latin typeface="Calibri"/>
                <a:cs typeface="Calibri"/>
              </a:rPr>
              <a:t>Número </a:t>
            </a:r>
            <a:r>
              <a:rPr sz="3600" b="0" dirty="0">
                <a:latin typeface="Calibri"/>
                <a:cs typeface="Calibri"/>
              </a:rPr>
              <a:t>y medio </a:t>
            </a:r>
            <a:r>
              <a:rPr sz="3600" b="0" spc="-5" dirty="0">
                <a:latin typeface="Calibri"/>
                <a:cs typeface="Calibri"/>
              </a:rPr>
              <a:t>de </a:t>
            </a:r>
            <a:r>
              <a:rPr sz="3600" b="0" spc="-15" dirty="0">
                <a:latin typeface="Calibri"/>
                <a:cs typeface="Calibri"/>
              </a:rPr>
              <a:t>programas</a:t>
            </a:r>
            <a:r>
              <a:rPr sz="3600" b="0" spc="-140" dirty="0">
                <a:latin typeface="Calibri"/>
                <a:cs typeface="Calibri"/>
              </a:rPr>
              <a:t> </a:t>
            </a:r>
            <a:r>
              <a:rPr sz="3600" b="0" spc="-25" dirty="0">
                <a:latin typeface="Calibri"/>
                <a:cs typeface="Calibri"/>
              </a:rPr>
              <a:t>vistos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178550"/>
            <a:ext cx="12192000" cy="678180"/>
          </a:xfrm>
          <a:custGeom>
            <a:avLst/>
            <a:gdLst/>
            <a:ahLst/>
            <a:cxnLst/>
            <a:rect l="l" t="t" r="r" b="b"/>
            <a:pathLst>
              <a:path w="12192000" h="678179">
                <a:moveTo>
                  <a:pt x="0" y="0"/>
                </a:moveTo>
                <a:lnTo>
                  <a:pt x="0" y="678180"/>
                </a:lnTo>
                <a:lnTo>
                  <a:pt x="12191999" y="67818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5E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850380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699"/>
                </a:moveTo>
                <a:lnTo>
                  <a:pt x="12191999" y="12699"/>
                </a:lnTo>
                <a:lnTo>
                  <a:pt x="121919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172200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700"/>
                </a:moveTo>
                <a:lnTo>
                  <a:pt x="12191999" y="12700"/>
                </a:lnTo>
                <a:lnTo>
                  <a:pt x="1219199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020" y="5885179"/>
            <a:ext cx="2014220" cy="9728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998200" y="0"/>
            <a:ext cx="1193799" cy="74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8860" y="1922779"/>
            <a:ext cx="1033780" cy="530860"/>
          </a:xfrm>
          <a:custGeom>
            <a:avLst/>
            <a:gdLst/>
            <a:ahLst/>
            <a:cxnLst/>
            <a:rect l="l" t="t" r="r" b="b"/>
            <a:pathLst>
              <a:path w="1033780" h="530860">
                <a:moveTo>
                  <a:pt x="1033779" y="0"/>
                </a:moveTo>
                <a:lnTo>
                  <a:pt x="0" y="0"/>
                </a:lnTo>
                <a:lnTo>
                  <a:pt x="0" y="530860"/>
                </a:lnTo>
                <a:lnTo>
                  <a:pt x="1033779" y="530860"/>
                </a:lnTo>
                <a:lnTo>
                  <a:pt x="103377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8860" y="2641600"/>
            <a:ext cx="1173480" cy="533400"/>
          </a:xfrm>
          <a:custGeom>
            <a:avLst/>
            <a:gdLst/>
            <a:ahLst/>
            <a:cxnLst/>
            <a:rect l="l" t="t" r="r" b="b"/>
            <a:pathLst>
              <a:path w="1173480" h="533400">
                <a:moveTo>
                  <a:pt x="1173480" y="0"/>
                </a:moveTo>
                <a:lnTo>
                  <a:pt x="0" y="0"/>
                </a:lnTo>
                <a:lnTo>
                  <a:pt x="0" y="533400"/>
                </a:lnTo>
                <a:lnTo>
                  <a:pt x="1173480" y="533400"/>
                </a:lnTo>
                <a:lnTo>
                  <a:pt x="117348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8860" y="3360420"/>
            <a:ext cx="789940" cy="533400"/>
          </a:xfrm>
          <a:custGeom>
            <a:avLst/>
            <a:gdLst/>
            <a:ahLst/>
            <a:cxnLst/>
            <a:rect l="l" t="t" r="r" b="b"/>
            <a:pathLst>
              <a:path w="789939" h="533400">
                <a:moveTo>
                  <a:pt x="789940" y="0"/>
                </a:moveTo>
                <a:lnTo>
                  <a:pt x="0" y="0"/>
                </a:lnTo>
                <a:lnTo>
                  <a:pt x="0" y="533399"/>
                </a:lnTo>
                <a:lnTo>
                  <a:pt x="789940" y="533399"/>
                </a:lnTo>
                <a:lnTo>
                  <a:pt x="78994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8860" y="4079240"/>
            <a:ext cx="586740" cy="533400"/>
          </a:xfrm>
          <a:custGeom>
            <a:avLst/>
            <a:gdLst/>
            <a:ahLst/>
            <a:cxnLst/>
            <a:rect l="l" t="t" r="r" b="b"/>
            <a:pathLst>
              <a:path w="586739" h="533400">
                <a:moveTo>
                  <a:pt x="586740" y="0"/>
                </a:moveTo>
                <a:lnTo>
                  <a:pt x="0" y="0"/>
                </a:lnTo>
                <a:lnTo>
                  <a:pt x="0" y="533400"/>
                </a:lnTo>
                <a:lnTo>
                  <a:pt x="586740" y="533400"/>
                </a:lnTo>
                <a:lnTo>
                  <a:pt x="58674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8860" y="4798059"/>
            <a:ext cx="284480" cy="533400"/>
          </a:xfrm>
          <a:custGeom>
            <a:avLst/>
            <a:gdLst/>
            <a:ahLst/>
            <a:cxnLst/>
            <a:rect l="l" t="t" r="r" b="b"/>
            <a:pathLst>
              <a:path w="284480" h="533400">
                <a:moveTo>
                  <a:pt x="284480" y="0"/>
                </a:moveTo>
                <a:lnTo>
                  <a:pt x="0" y="0"/>
                </a:lnTo>
                <a:lnTo>
                  <a:pt x="0" y="533399"/>
                </a:lnTo>
                <a:lnTo>
                  <a:pt x="284480" y="533399"/>
                </a:lnTo>
                <a:lnTo>
                  <a:pt x="28448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40130" y="1830070"/>
            <a:ext cx="0" cy="3594100"/>
          </a:xfrm>
          <a:custGeom>
            <a:avLst/>
            <a:gdLst/>
            <a:ahLst/>
            <a:cxnLst/>
            <a:rect l="l" t="t" r="r" b="b"/>
            <a:pathLst>
              <a:path h="3594100">
                <a:moveTo>
                  <a:pt x="0" y="0"/>
                </a:moveTo>
                <a:lnTo>
                  <a:pt x="0" y="3594100"/>
                </a:lnTo>
              </a:path>
            </a:pathLst>
          </a:custGeom>
          <a:ln w="76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134870" y="2042540"/>
            <a:ext cx="3803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latin typeface="Calibri"/>
                <a:cs typeface="Calibri"/>
              </a:rPr>
              <a:t>26%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76475" y="2761996"/>
            <a:ext cx="3803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latin typeface="Calibri"/>
                <a:cs typeface="Calibri"/>
              </a:rPr>
              <a:t>29%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92045" y="3480752"/>
            <a:ext cx="3803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latin typeface="Calibri"/>
                <a:cs typeface="Calibri"/>
              </a:rPr>
              <a:t>20%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89354" y="4200525"/>
            <a:ext cx="3803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latin typeface="Calibri"/>
                <a:cs typeface="Calibri"/>
              </a:rPr>
              <a:t>15%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85188" y="4919979"/>
            <a:ext cx="2762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latin typeface="Calibri"/>
                <a:cs typeface="Calibri"/>
              </a:rPr>
              <a:t>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2652" y="5532754"/>
            <a:ext cx="2762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latin typeface="Calibri"/>
                <a:cs typeface="Calibri"/>
              </a:rPr>
              <a:t>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60779" y="5532754"/>
            <a:ext cx="3765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latin typeface="Calibri"/>
                <a:cs typeface="Calibri"/>
              </a:rPr>
              <a:t>2</a:t>
            </a:r>
            <a:r>
              <a:rPr sz="1600" spc="-15" dirty="0">
                <a:latin typeface="Calibri"/>
                <a:cs typeface="Calibri"/>
              </a:rPr>
              <a:t>0</a:t>
            </a:r>
            <a:r>
              <a:rPr sz="1600" dirty="0">
                <a:latin typeface="Calibri"/>
                <a:cs typeface="Calibri"/>
              </a:rPr>
              <a:t>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470530" y="5532754"/>
            <a:ext cx="3765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latin typeface="Calibri"/>
                <a:cs typeface="Calibri"/>
              </a:rPr>
              <a:t>4</a:t>
            </a:r>
            <a:r>
              <a:rPr sz="1600" spc="-15" dirty="0">
                <a:latin typeface="Calibri"/>
                <a:cs typeface="Calibri"/>
              </a:rPr>
              <a:t>0</a:t>
            </a:r>
            <a:r>
              <a:rPr sz="1600" dirty="0">
                <a:latin typeface="Calibri"/>
                <a:cs typeface="Calibri"/>
              </a:rPr>
              <a:t>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280028" y="5532754"/>
            <a:ext cx="3771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latin typeface="Calibri"/>
                <a:cs typeface="Calibri"/>
              </a:rPr>
              <a:t>6</a:t>
            </a:r>
            <a:r>
              <a:rPr sz="1600" spc="-10" dirty="0">
                <a:latin typeface="Calibri"/>
                <a:cs typeface="Calibri"/>
              </a:rPr>
              <a:t>0</a:t>
            </a:r>
            <a:r>
              <a:rPr sz="1600" dirty="0">
                <a:latin typeface="Calibri"/>
                <a:cs typeface="Calibri"/>
              </a:rPr>
              <a:t>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90034" y="5532754"/>
            <a:ext cx="3765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latin typeface="Calibri"/>
                <a:cs typeface="Calibri"/>
              </a:rPr>
              <a:t>8</a:t>
            </a:r>
            <a:r>
              <a:rPr sz="1600" spc="-15" dirty="0">
                <a:latin typeface="Calibri"/>
                <a:cs typeface="Calibri"/>
              </a:rPr>
              <a:t>0</a:t>
            </a:r>
            <a:r>
              <a:rPr sz="1600" dirty="0">
                <a:latin typeface="Calibri"/>
                <a:cs typeface="Calibri"/>
              </a:rPr>
              <a:t>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48225" y="5532754"/>
            <a:ext cx="48005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latin typeface="Calibri"/>
                <a:cs typeface="Calibri"/>
              </a:rPr>
              <a:t>1</a:t>
            </a:r>
            <a:r>
              <a:rPr sz="1600" spc="-15" dirty="0">
                <a:latin typeface="Calibri"/>
                <a:cs typeface="Calibri"/>
              </a:rPr>
              <a:t>0</a:t>
            </a:r>
            <a:r>
              <a:rPr sz="1600" spc="5" dirty="0">
                <a:latin typeface="Calibri"/>
                <a:cs typeface="Calibri"/>
              </a:rPr>
              <a:t>0</a:t>
            </a:r>
            <a:r>
              <a:rPr sz="1600" dirty="0">
                <a:latin typeface="Calibri"/>
                <a:cs typeface="Calibri"/>
              </a:rPr>
              <a:t>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6242" y="2031365"/>
            <a:ext cx="4489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alibri"/>
                <a:cs typeface="Calibri"/>
              </a:rPr>
              <a:t>1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vez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29870" y="2750248"/>
            <a:ext cx="63309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alibri"/>
                <a:cs typeface="Calibri"/>
              </a:rPr>
              <a:t>2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veces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29870" y="3470020"/>
            <a:ext cx="6330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alibri"/>
                <a:cs typeface="Calibri"/>
              </a:rPr>
              <a:t>3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veces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29870" y="4189348"/>
            <a:ext cx="6330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alibri"/>
                <a:cs typeface="Calibri"/>
              </a:rPr>
              <a:t>4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veces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9870" y="4908232"/>
            <a:ext cx="63309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alibri"/>
                <a:cs typeface="Calibri"/>
              </a:rPr>
              <a:t>5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veces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19162" y="973708"/>
            <a:ext cx="4015104" cy="61849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515620" marR="5080" indent="-503555">
              <a:lnSpc>
                <a:spcPct val="103600"/>
              </a:lnSpc>
              <a:spcBef>
                <a:spcPts val="35"/>
              </a:spcBef>
            </a:pPr>
            <a:r>
              <a:rPr sz="1900" b="1" dirty="0">
                <a:latin typeface="Calibri"/>
                <a:cs typeface="Calibri"/>
              </a:rPr>
              <a:t>¿Cuántos programas </a:t>
            </a:r>
            <a:r>
              <a:rPr sz="1900" b="1" spc="5" dirty="0">
                <a:latin typeface="Calibri"/>
                <a:cs typeface="Calibri"/>
              </a:rPr>
              <a:t>del </a:t>
            </a:r>
            <a:r>
              <a:rPr sz="1900" b="1" dirty="0">
                <a:latin typeface="Calibri"/>
                <a:cs typeface="Calibri"/>
              </a:rPr>
              <a:t>reality </a:t>
            </a:r>
            <a:r>
              <a:rPr sz="1900" b="1" spc="-5" dirty="0">
                <a:latin typeface="Calibri"/>
                <a:cs typeface="Calibri"/>
              </a:rPr>
              <a:t>Primera  </a:t>
            </a:r>
            <a:r>
              <a:rPr sz="1900" b="1" spc="5" dirty="0">
                <a:latin typeface="Calibri"/>
                <a:cs typeface="Calibri"/>
              </a:rPr>
              <a:t>Plana </a:t>
            </a:r>
            <a:r>
              <a:rPr sz="1900" b="1" spc="10" dirty="0">
                <a:latin typeface="Calibri"/>
                <a:cs typeface="Calibri"/>
              </a:rPr>
              <a:t>ha </a:t>
            </a:r>
            <a:r>
              <a:rPr sz="1900" b="1" spc="-5" dirty="0">
                <a:latin typeface="Calibri"/>
                <a:cs typeface="Calibri"/>
              </a:rPr>
              <a:t>visto?</a:t>
            </a:r>
            <a:r>
              <a:rPr sz="1900" b="1" spc="-30" dirty="0">
                <a:latin typeface="Calibri"/>
                <a:cs typeface="Calibri"/>
              </a:rPr>
              <a:t> </a:t>
            </a:r>
            <a:r>
              <a:rPr sz="1900" b="1" spc="5" dirty="0">
                <a:latin typeface="Calibri"/>
                <a:cs typeface="Calibri"/>
              </a:rPr>
              <a:t>(NOVIEMBRE)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236459" y="2113279"/>
            <a:ext cx="4150360" cy="439420"/>
          </a:xfrm>
          <a:custGeom>
            <a:avLst/>
            <a:gdLst/>
            <a:ahLst/>
            <a:cxnLst/>
            <a:rect l="l" t="t" r="r" b="b"/>
            <a:pathLst>
              <a:path w="4150359" h="439419">
                <a:moveTo>
                  <a:pt x="4150360" y="0"/>
                </a:moveTo>
                <a:lnTo>
                  <a:pt x="0" y="0"/>
                </a:lnTo>
                <a:lnTo>
                  <a:pt x="0" y="439420"/>
                </a:lnTo>
                <a:lnTo>
                  <a:pt x="4150360" y="439420"/>
                </a:lnTo>
                <a:lnTo>
                  <a:pt x="415036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236459" y="3350259"/>
            <a:ext cx="154940" cy="439420"/>
          </a:xfrm>
          <a:custGeom>
            <a:avLst/>
            <a:gdLst/>
            <a:ahLst/>
            <a:cxnLst/>
            <a:rect l="l" t="t" r="r" b="b"/>
            <a:pathLst>
              <a:path w="154940" h="439420">
                <a:moveTo>
                  <a:pt x="154940" y="0"/>
                </a:moveTo>
                <a:lnTo>
                  <a:pt x="0" y="0"/>
                </a:lnTo>
                <a:lnTo>
                  <a:pt x="0" y="439419"/>
                </a:lnTo>
                <a:lnTo>
                  <a:pt x="154940" y="439419"/>
                </a:lnTo>
                <a:lnTo>
                  <a:pt x="15494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236459" y="4587240"/>
            <a:ext cx="111760" cy="436880"/>
          </a:xfrm>
          <a:custGeom>
            <a:avLst/>
            <a:gdLst/>
            <a:ahLst/>
            <a:cxnLst/>
            <a:rect l="l" t="t" r="r" b="b"/>
            <a:pathLst>
              <a:path w="111759" h="436879">
                <a:moveTo>
                  <a:pt x="111760" y="0"/>
                </a:moveTo>
                <a:lnTo>
                  <a:pt x="0" y="0"/>
                </a:lnTo>
                <a:lnTo>
                  <a:pt x="0" y="436880"/>
                </a:lnTo>
                <a:lnTo>
                  <a:pt x="111760" y="436880"/>
                </a:lnTo>
                <a:lnTo>
                  <a:pt x="11176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37730" y="1715770"/>
            <a:ext cx="0" cy="3708400"/>
          </a:xfrm>
          <a:custGeom>
            <a:avLst/>
            <a:gdLst/>
            <a:ahLst/>
            <a:cxnLst/>
            <a:rect l="l" t="t" r="r" b="b"/>
            <a:pathLst>
              <a:path h="3708400">
                <a:moveTo>
                  <a:pt x="0" y="0"/>
                </a:moveTo>
                <a:lnTo>
                  <a:pt x="0" y="3708400"/>
                </a:lnTo>
              </a:path>
            </a:pathLst>
          </a:custGeom>
          <a:ln w="76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1449431" y="2186940"/>
            <a:ext cx="3803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latin typeface="Calibri"/>
                <a:cs typeface="Calibri"/>
              </a:rPr>
              <a:t>94%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456169" y="3423602"/>
            <a:ext cx="27622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latin typeface="Calibri"/>
                <a:cs typeface="Calibri"/>
              </a:rPr>
              <a:t>4%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412101" y="4661154"/>
            <a:ext cx="2762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latin typeface="Calibri"/>
                <a:cs typeface="Calibri"/>
              </a:rPr>
              <a:t>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101840" y="5532754"/>
            <a:ext cx="2768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10" dirty="0">
                <a:latin typeface="Calibri"/>
                <a:cs typeface="Calibri"/>
              </a:rPr>
              <a:t>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933435" y="5532754"/>
            <a:ext cx="3765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latin typeface="Calibri"/>
                <a:cs typeface="Calibri"/>
              </a:rPr>
              <a:t>2</a:t>
            </a:r>
            <a:r>
              <a:rPr sz="1600" spc="-15" dirty="0">
                <a:latin typeface="Calibri"/>
                <a:cs typeface="Calibri"/>
              </a:rPr>
              <a:t>0</a:t>
            </a:r>
            <a:r>
              <a:rPr sz="1600" dirty="0">
                <a:latin typeface="Calibri"/>
                <a:cs typeface="Calibri"/>
              </a:rPr>
              <a:t>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816340" y="5532754"/>
            <a:ext cx="3765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latin typeface="Calibri"/>
                <a:cs typeface="Calibri"/>
              </a:rPr>
              <a:t>4</a:t>
            </a:r>
            <a:r>
              <a:rPr sz="1600" spc="-15" dirty="0">
                <a:latin typeface="Calibri"/>
                <a:cs typeface="Calibri"/>
              </a:rPr>
              <a:t>0</a:t>
            </a:r>
            <a:r>
              <a:rPr sz="1600" dirty="0">
                <a:latin typeface="Calibri"/>
                <a:cs typeface="Calibri"/>
              </a:rPr>
              <a:t>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699243" y="5532754"/>
            <a:ext cx="3765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latin typeface="Calibri"/>
                <a:cs typeface="Calibri"/>
              </a:rPr>
              <a:t>6</a:t>
            </a:r>
            <a:r>
              <a:rPr sz="1600" spc="-15" dirty="0">
                <a:latin typeface="Calibri"/>
                <a:cs typeface="Calibri"/>
              </a:rPr>
              <a:t>0</a:t>
            </a:r>
            <a:r>
              <a:rPr sz="1600" dirty="0">
                <a:latin typeface="Calibri"/>
                <a:cs typeface="Calibri"/>
              </a:rPr>
              <a:t>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581893" y="5532754"/>
            <a:ext cx="3771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latin typeface="Calibri"/>
                <a:cs typeface="Calibri"/>
              </a:rPr>
              <a:t>8</a:t>
            </a:r>
            <a:r>
              <a:rPr sz="1600" spc="-10" dirty="0">
                <a:latin typeface="Calibri"/>
                <a:cs typeface="Calibri"/>
              </a:rPr>
              <a:t>0</a:t>
            </a:r>
            <a:r>
              <a:rPr sz="1600" dirty="0">
                <a:latin typeface="Calibri"/>
                <a:cs typeface="Calibri"/>
              </a:rPr>
              <a:t>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413490" y="5532754"/>
            <a:ext cx="48005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latin typeface="Calibri"/>
                <a:cs typeface="Calibri"/>
              </a:rPr>
              <a:t>1</a:t>
            </a:r>
            <a:r>
              <a:rPr sz="1600" spc="-15" dirty="0">
                <a:latin typeface="Calibri"/>
                <a:cs typeface="Calibri"/>
              </a:rPr>
              <a:t>0</a:t>
            </a:r>
            <a:r>
              <a:rPr sz="1600" spc="5" dirty="0">
                <a:latin typeface="Calibri"/>
                <a:cs typeface="Calibri"/>
              </a:rPr>
              <a:t>0</a:t>
            </a:r>
            <a:r>
              <a:rPr sz="1600" dirty="0">
                <a:latin typeface="Calibri"/>
                <a:cs typeface="Calibri"/>
              </a:rPr>
              <a:t>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211315" y="2175890"/>
            <a:ext cx="8502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Calibri"/>
                <a:cs typeface="Calibri"/>
              </a:rPr>
              <a:t>Telev</a:t>
            </a:r>
            <a:r>
              <a:rPr sz="1600" spc="-15" dirty="0">
                <a:latin typeface="Calibri"/>
                <a:cs typeface="Calibri"/>
              </a:rPr>
              <a:t>i</a:t>
            </a:r>
            <a:r>
              <a:rPr sz="1600" spc="10" dirty="0">
                <a:latin typeface="Calibri"/>
                <a:cs typeface="Calibri"/>
              </a:rPr>
              <a:t>s</a:t>
            </a:r>
            <a:r>
              <a:rPr sz="1600" spc="-10" dirty="0">
                <a:latin typeface="Calibri"/>
                <a:cs typeface="Calibri"/>
              </a:rPr>
              <a:t>i</a:t>
            </a:r>
            <a:r>
              <a:rPr sz="1600" spc="-5" dirty="0">
                <a:latin typeface="Calibri"/>
                <a:cs typeface="Calibri"/>
              </a:rPr>
              <a:t>ón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835015" y="3412870"/>
            <a:ext cx="12274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Calibri"/>
                <a:cs typeface="Calibri"/>
              </a:rPr>
              <a:t>Redes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Sociales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341745" y="4649723"/>
            <a:ext cx="7207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Calibri"/>
                <a:cs typeface="Calibri"/>
              </a:rPr>
              <a:t>Youtube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449059" y="935608"/>
            <a:ext cx="4879340" cy="61849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31900" marR="5080" indent="-1219835">
              <a:lnSpc>
                <a:spcPct val="103600"/>
              </a:lnSpc>
              <a:spcBef>
                <a:spcPts val="35"/>
              </a:spcBef>
            </a:pPr>
            <a:r>
              <a:rPr sz="1900" b="1" spc="-15" dirty="0">
                <a:latin typeface="Calibri"/>
                <a:cs typeface="Calibri"/>
              </a:rPr>
              <a:t>¿Vio </a:t>
            </a:r>
            <a:r>
              <a:rPr sz="1900" b="1" dirty="0">
                <a:latin typeface="Calibri"/>
                <a:cs typeface="Calibri"/>
              </a:rPr>
              <a:t>el programa </a:t>
            </a:r>
            <a:r>
              <a:rPr sz="1900" b="1" spc="10" dirty="0">
                <a:latin typeface="Calibri"/>
                <a:cs typeface="Calibri"/>
              </a:rPr>
              <a:t>por </a:t>
            </a:r>
            <a:r>
              <a:rPr sz="1900" b="1" dirty="0">
                <a:latin typeface="Calibri"/>
                <a:cs typeface="Calibri"/>
              </a:rPr>
              <a:t>televisión, redes sociales </a:t>
            </a:r>
            <a:r>
              <a:rPr sz="1900" b="1" spc="10" dirty="0">
                <a:latin typeface="Calibri"/>
                <a:cs typeface="Calibri"/>
              </a:rPr>
              <a:t>o  </a:t>
            </a:r>
            <a:r>
              <a:rPr sz="1900" b="1" spc="5" dirty="0">
                <a:latin typeface="Calibri"/>
                <a:cs typeface="Calibri"/>
              </a:rPr>
              <a:t>youtube?</a:t>
            </a:r>
            <a:r>
              <a:rPr sz="1900" b="1" spc="-25" dirty="0">
                <a:latin typeface="Calibri"/>
                <a:cs typeface="Calibri"/>
              </a:rPr>
              <a:t> </a:t>
            </a:r>
            <a:r>
              <a:rPr sz="1900" b="1" spc="5" dirty="0">
                <a:latin typeface="Calibri"/>
                <a:cs typeface="Calibri"/>
              </a:rPr>
              <a:t>(NOVIEMBRE)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" y="744219"/>
            <a:ext cx="12190730" cy="12700"/>
          </a:xfrm>
          <a:custGeom>
            <a:avLst/>
            <a:gdLst/>
            <a:ahLst/>
            <a:cxnLst/>
            <a:rect l="l" t="t" r="r" b="b"/>
            <a:pathLst>
              <a:path w="12190730" h="12700">
                <a:moveTo>
                  <a:pt x="0" y="12700"/>
                </a:moveTo>
                <a:lnTo>
                  <a:pt x="12190730" y="12700"/>
                </a:lnTo>
                <a:lnTo>
                  <a:pt x="121907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0" y="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70">
                <a:moveTo>
                  <a:pt x="0" y="0"/>
                </a:moveTo>
                <a:lnTo>
                  <a:pt x="0" y="750570"/>
                </a:lnTo>
              </a:path>
            </a:pathLst>
          </a:custGeom>
          <a:ln w="12700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67710" y="29273"/>
            <a:ext cx="53524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0" dirty="0">
                <a:latin typeface="Calibri"/>
                <a:cs typeface="Calibri"/>
              </a:rPr>
              <a:t>Número </a:t>
            </a:r>
            <a:r>
              <a:rPr sz="3600" b="0" spc="-5" dirty="0">
                <a:latin typeface="Calibri"/>
                <a:cs typeface="Calibri"/>
              </a:rPr>
              <a:t>de </a:t>
            </a:r>
            <a:r>
              <a:rPr sz="3600" b="0" spc="-15" dirty="0">
                <a:latin typeface="Calibri"/>
                <a:cs typeface="Calibri"/>
              </a:rPr>
              <a:t>programas</a:t>
            </a:r>
            <a:r>
              <a:rPr sz="3600" b="0" spc="-125" dirty="0">
                <a:latin typeface="Calibri"/>
                <a:cs typeface="Calibri"/>
              </a:rPr>
              <a:t> </a:t>
            </a:r>
            <a:r>
              <a:rPr sz="3600" b="0" spc="-20" dirty="0">
                <a:latin typeface="Calibri"/>
                <a:cs typeface="Calibri"/>
              </a:rPr>
              <a:t>vistos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178550"/>
            <a:ext cx="12192000" cy="678180"/>
          </a:xfrm>
          <a:custGeom>
            <a:avLst/>
            <a:gdLst/>
            <a:ahLst/>
            <a:cxnLst/>
            <a:rect l="l" t="t" r="r" b="b"/>
            <a:pathLst>
              <a:path w="12192000" h="678179">
                <a:moveTo>
                  <a:pt x="0" y="0"/>
                </a:moveTo>
                <a:lnTo>
                  <a:pt x="0" y="678180"/>
                </a:lnTo>
                <a:lnTo>
                  <a:pt x="12191999" y="67818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5E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850380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699"/>
                </a:moveTo>
                <a:lnTo>
                  <a:pt x="12191999" y="12699"/>
                </a:lnTo>
                <a:lnTo>
                  <a:pt x="121919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172200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700"/>
                </a:moveTo>
                <a:lnTo>
                  <a:pt x="12191999" y="12700"/>
                </a:lnTo>
                <a:lnTo>
                  <a:pt x="1219199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020" y="5885179"/>
            <a:ext cx="2014220" cy="9728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998200" y="0"/>
            <a:ext cx="1193799" cy="74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53695" y="1227582"/>
          <a:ext cx="11612242" cy="42670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5139"/>
                <a:gridCol w="518794"/>
                <a:gridCol w="518794"/>
                <a:gridCol w="518795"/>
                <a:gridCol w="518795"/>
                <a:gridCol w="518795"/>
                <a:gridCol w="518795"/>
                <a:gridCol w="518795"/>
                <a:gridCol w="518795"/>
                <a:gridCol w="518795"/>
                <a:gridCol w="518795"/>
                <a:gridCol w="518795"/>
                <a:gridCol w="518795"/>
                <a:gridCol w="518795"/>
                <a:gridCol w="518795"/>
                <a:gridCol w="518795"/>
                <a:gridCol w="518795"/>
                <a:gridCol w="518795"/>
                <a:gridCol w="518795"/>
                <a:gridCol w="518795"/>
              </a:tblGrid>
              <a:tr h="420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ciudad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género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72453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 nivel 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educación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42799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 nivel 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vida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069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0670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Paz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287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9908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Alto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287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Varón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287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0924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Mujer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287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18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351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25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351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35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351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45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351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55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R="444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adelante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asistió…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351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Primaria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351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Secundaria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414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6098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Técnico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27965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superior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746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Universidad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414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15265" marR="94615" indent="-12192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Post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grado</a:t>
                      </a:r>
                      <a:r>
                        <a:rPr sz="1400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 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maestría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56565" marR="17145" indent="-441959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óm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od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men  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746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…cubrir</a:t>
                      </a:r>
                      <a:r>
                        <a:rPr sz="1400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gastos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478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92405" marR="194310" indent="14478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…con 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icul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92405" marR="55244" indent="-1397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1400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mucha 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dificultad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492379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vez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122555" algn="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530732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veces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122555" algn="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423798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veces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122555" algn="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482346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veces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400" spc="-35" dirty="0">
                          <a:latin typeface="Arial"/>
                          <a:cs typeface="Arial"/>
                        </a:rPr>
                        <a:t>11%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122555" algn="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423671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veces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123189" algn="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423672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veces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123189" algn="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4442459" y="6389687"/>
            <a:ext cx="53238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solidFill>
                  <a:srgbClr val="FFFFFF"/>
                </a:solidFill>
                <a:latin typeface="Calibri"/>
                <a:cs typeface="Calibri"/>
              </a:rPr>
              <a:t>P.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¿Cuántos programas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del reality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Primera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Plana ha</a:t>
            </a:r>
            <a:r>
              <a:rPr sz="1800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visto?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" y="744219"/>
            <a:ext cx="12190730" cy="12700"/>
          </a:xfrm>
          <a:custGeom>
            <a:avLst/>
            <a:gdLst/>
            <a:ahLst/>
            <a:cxnLst/>
            <a:rect l="l" t="t" r="r" b="b"/>
            <a:pathLst>
              <a:path w="12190730" h="12700">
                <a:moveTo>
                  <a:pt x="0" y="12700"/>
                </a:moveTo>
                <a:lnTo>
                  <a:pt x="12190730" y="12700"/>
                </a:lnTo>
                <a:lnTo>
                  <a:pt x="121907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0" y="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70">
                <a:moveTo>
                  <a:pt x="0" y="0"/>
                </a:moveTo>
                <a:lnTo>
                  <a:pt x="0" y="750570"/>
                </a:lnTo>
              </a:path>
            </a:pathLst>
          </a:custGeom>
          <a:ln w="12700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00250" y="29273"/>
            <a:ext cx="688403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Calibri"/>
                <a:cs typeface="Calibri"/>
              </a:rPr>
              <a:t>Medio </a:t>
            </a:r>
            <a:r>
              <a:rPr sz="3600" b="0" spc="-5" dirty="0">
                <a:latin typeface="Calibri"/>
                <a:cs typeface="Calibri"/>
              </a:rPr>
              <a:t>por </a:t>
            </a:r>
            <a:r>
              <a:rPr sz="3600" b="0" dirty="0">
                <a:latin typeface="Calibri"/>
                <a:cs typeface="Calibri"/>
              </a:rPr>
              <a:t>el cual </a:t>
            </a:r>
            <a:r>
              <a:rPr sz="3600" b="0" spc="-15" dirty="0">
                <a:latin typeface="Calibri"/>
                <a:cs typeface="Calibri"/>
              </a:rPr>
              <a:t>vieron </a:t>
            </a:r>
            <a:r>
              <a:rPr sz="3600" b="0" dirty="0">
                <a:latin typeface="Calibri"/>
                <a:cs typeface="Calibri"/>
              </a:rPr>
              <a:t>el</a:t>
            </a:r>
            <a:r>
              <a:rPr sz="3600" b="0" spc="-90" dirty="0">
                <a:latin typeface="Calibri"/>
                <a:cs typeface="Calibri"/>
              </a:rPr>
              <a:t> </a:t>
            </a:r>
            <a:r>
              <a:rPr sz="3600" b="0" spc="-20" dirty="0">
                <a:latin typeface="Calibri"/>
                <a:cs typeface="Calibri"/>
              </a:rPr>
              <a:t>programa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178550"/>
            <a:ext cx="12192000" cy="678180"/>
          </a:xfrm>
          <a:custGeom>
            <a:avLst/>
            <a:gdLst/>
            <a:ahLst/>
            <a:cxnLst/>
            <a:rect l="l" t="t" r="r" b="b"/>
            <a:pathLst>
              <a:path w="12192000" h="678179">
                <a:moveTo>
                  <a:pt x="0" y="0"/>
                </a:moveTo>
                <a:lnTo>
                  <a:pt x="0" y="678180"/>
                </a:lnTo>
                <a:lnTo>
                  <a:pt x="12191999" y="67818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5E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850380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699"/>
                </a:moveTo>
                <a:lnTo>
                  <a:pt x="12191999" y="12699"/>
                </a:lnTo>
                <a:lnTo>
                  <a:pt x="1219199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172200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700"/>
                </a:moveTo>
                <a:lnTo>
                  <a:pt x="12191999" y="12700"/>
                </a:lnTo>
                <a:lnTo>
                  <a:pt x="1219199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020" y="5885179"/>
            <a:ext cx="2014220" cy="9728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998200" y="0"/>
            <a:ext cx="1193799" cy="74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53695" y="1701038"/>
          <a:ext cx="11612242" cy="2937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5139"/>
                <a:gridCol w="518794"/>
                <a:gridCol w="518794"/>
                <a:gridCol w="518795"/>
                <a:gridCol w="518795"/>
                <a:gridCol w="518795"/>
                <a:gridCol w="518795"/>
                <a:gridCol w="518795"/>
                <a:gridCol w="518795"/>
                <a:gridCol w="518795"/>
                <a:gridCol w="518795"/>
                <a:gridCol w="518795"/>
                <a:gridCol w="518795"/>
                <a:gridCol w="518795"/>
                <a:gridCol w="518795"/>
                <a:gridCol w="518795"/>
                <a:gridCol w="518795"/>
                <a:gridCol w="518795"/>
                <a:gridCol w="518795"/>
                <a:gridCol w="518795"/>
              </a:tblGrid>
              <a:tr h="4208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ciudad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género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72453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 nivel 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educación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42799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 nivel 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vida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0697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0670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Paz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287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9908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Alto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287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Varón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287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0924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Mujer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287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18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351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25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351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35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351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45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351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55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R="444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adelante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asistió…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351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Primaria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351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Secundaria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414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6098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Técnico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27965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superior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746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Universidad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414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15265" marR="94615" indent="-12192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Post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grado</a:t>
                      </a:r>
                      <a:r>
                        <a:rPr sz="1400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 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maestría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56565" marR="17145" indent="-441959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óm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od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men  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746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…cubrir</a:t>
                      </a:r>
                      <a:r>
                        <a:rPr sz="1400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gastos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478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92405" marR="194310" indent="14478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…con 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icul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92405" marR="55880" indent="-1397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1400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mucha 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dificultad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492251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Televisión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100%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530860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Redes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Sociales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423671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Youtube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4297679" y="6389687"/>
            <a:ext cx="5614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solidFill>
                  <a:srgbClr val="FFFFFF"/>
                </a:solidFill>
                <a:latin typeface="Calibri"/>
                <a:cs typeface="Calibri"/>
              </a:rPr>
              <a:t>P.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¿Vio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programa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por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televisión,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redes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sociales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youtube?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" y="744219"/>
            <a:ext cx="12190730" cy="12700"/>
          </a:xfrm>
          <a:custGeom>
            <a:avLst/>
            <a:gdLst/>
            <a:ahLst/>
            <a:cxnLst/>
            <a:rect l="l" t="t" r="r" b="b"/>
            <a:pathLst>
              <a:path w="12190730" h="12700">
                <a:moveTo>
                  <a:pt x="0" y="12700"/>
                </a:moveTo>
                <a:lnTo>
                  <a:pt x="12190730" y="12700"/>
                </a:lnTo>
                <a:lnTo>
                  <a:pt x="121907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0" y="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70">
                <a:moveTo>
                  <a:pt x="0" y="0"/>
                </a:moveTo>
                <a:lnTo>
                  <a:pt x="0" y="750570"/>
                </a:lnTo>
              </a:path>
            </a:pathLst>
          </a:custGeom>
          <a:ln w="12700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31252" y="29273"/>
            <a:ext cx="86258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20" dirty="0">
                <a:latin typeface="Calibri"/>
                <a:cs typeface="Calibri"/>
              </a:rPr>
              <a:t>Favorabilidades </a:t>
            </a:r>
            <a:r>
              <a:rPr sz="3600" b="0" dirty="0">
                <a:latin typeface="Calibri"/>
                <a:cs typeface="Calibri"/>
              </a:rPr>
              <a:t>del </a:t>
            </a:r>
            <a:r>
              <a:rPr sz="3600" b="0" spc="-10" dirty="0">
                <a:latin typeface="Calibri"/>
                <a:cs typeface="Calibri"/>
              </a:rPr>
              <a:t>reality show Primera</a:t>
            </a:r>
            <a:r>
              <a:rPr sz="3600" b="0" spc="-85" dirty="0">
                <a:latin typeface="Calibri"/>
                <a:cs typeface="Calibri"/>
              </a:rPr>
              <a:t> </a:t>
            </a:r>
            <a:r>
              <a:rPr sz="3600" b="0" spc="-5" dirty="0">
                <a:latin typeface="Calibri"/>
                <a:cs typeface="Calibri"/>
              </a:rPr>
              <a:t>Plana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181089"/>
            <a:ext cx="12192000" cy="676910"/>
          </a:xfrm>
          <a:custGeom>
            <a:avLst/>
            <a:gdLst/>
            <a:ahLst/>
            <a:cxnLst/>
            <a:rect l="l" t="t" r="r" b="b"/>
            <a:pathLst>
              <a:path w="12192000" h="676909">
                <a:moveTo>
                  <a:pt x="12191999" y="0"/>
                </a:moveTo>
                <a:lnTo>
                  <a:pt x="0" y="0"/>
                </a:lnTo>
                <a:lnTo>
                  <a:pt x="0" y="676907"/>
                </a:lnTo>
                <a:lnTo>
                  <a:pt x="12191999" y="676907"/>
                </a:lnTo>
                <a:lnTo>
                  <a:pt x="12191999" y="0"/>
                </a:lnTo>
                <a:close/>
              </a:path>
            </a:pathLst>
          </a:custGeom>
          <a:solidFill>
            <a:srgbClr val="005E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174739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700"/>
                </a:moveTo>
                <a:lnTo>
                  <a:pt x="12191999" y="12700"/>
                </a:lnTo>
                <a:lnTo>
                  <a:pt x="1219199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020" y="5885179"/>
            <a:ext cx="2014220" cy="9728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98200" y="0"/>
            <a:ext cx="1193799" cy="74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505358" y="2332608"/>
          <a:ext cx="4472940" cy="20473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0980"/>
                <a:gridCol w="1490980"/>
                <a:gridCol w="1490980"/>
              </a:tblGrid>
              <a:tr h="536575">
                <a:tc gridSpan="3">
                  <a:txBody>
                    <a:bodyPr/>
                    <a:lstStyle/>
                    <a:p>
                      <a:pPr marL="1359535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6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favorabilidades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586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Septiembre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Octubre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Noviembre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9521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6 /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10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6/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10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8 /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10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5761228" y="1557655"/>
          <a:ext cx="6004559" cy="3636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0760"/>
                <a:gridCol w="1000760"/>
                <a:gridCol w="1000759"/>
                <a:gridCol w="1000760"/>
                <a:gridCol w="1000760"/>
                <a:gridCol w="1000760"/>
              </a:tblGrid>
              <a:tr h="609600">
                <a:tc gridSpan="6">
                  <a:txBody>
                    <a:bodyPr/>
                    <a:lstStyle/>
                    <a:p>
                      <a:pPr marL="1761489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Porcentaje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favoravilidades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5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41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00355" marR="130810" indent="-162560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Muy</a:t>
                      </a:r>
                      <a:r>
                        <a:rPr sz="16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frio  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(0-2)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57175" marR="246379" indent="81280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Frio 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(3 -</a:t>
                      </a:r>
                      <a:r>
                        <a:rPr sz="1600" b="1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4)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00990" marR="193675" indent="-96520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600" b="1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o  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(5-6)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57810" marR="147320" indent="-101600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ali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e  (7 -</a:t>
                      </a:r>
                      <a:r>
                        <a:rPr sz="16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8)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69545" marR="157480" indent="-3175" algn="ctr">
                        <a:lnSpc>
                          <a:spcPts val="1920"/>
                        </a:lnSpc>
                        <a:spcBef>
                          <a:spcPts val="45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Muy 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ali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e  (9 -</a:t>
                      </a:r>
                      <a:r>
                        <a:rPr sz="16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10)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Sept</a:t>
                      </a:r>
                      <a:r>
                        <a:rPr sz="1600" b="1" spc="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mb</a:t>
                      </a:r>
                      <a:r>
                        <a:rPr sz="1600" b="1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11%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313690" algn="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69%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24485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20%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016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Octubre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19%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R="313690" algn="r">
                        <a:lnSpc>
                          <a:spcPct val="100000"/>
                        </a:lnSpc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69%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324485">
                        <a:lnSpc>
                          <a:spcPct val="100000"/>
                        </a:lnSpc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12%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101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Noviembre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17%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R="31369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74%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3244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10%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3764279" y="6389687"/>
            <a:ext cx="6683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solidFill>
                  <a:srgbClr val="FFFFFF"/>
                </a:solidFill>
                <a:latin typeface="Calibri"/>
                <a:cs typeface="Calibri"/>
              </a:rPr>
              <a:t>P. </a:t>
            </a:r>
            <a:r>
              <a:rPr sz="1800" b="0" spc="-5" dirty="0">
                <a:solidFill>
                  <a:srgbClr val="FFFFFF"/>
                </a:solidFill>
                <a:latin typeface="Calibri Light"/>
                <a:cs typeface="Calibri Light"/>
              </a:rPr>
              <a:t>Del </a:t>
            </a: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1 </a:t>
            </a:r>
            <a:r>
              <a:rPr sz="1800" b="0" spc="-5" dirty="0">
                <a:solidFill>
                  <a:srgbClr val="FFFFFF"/>
                </a:solidFill>
                <a:latin typeface="Calibri Light"/>
                <a:cs typeface="Calibri Light"/>
              </a:rPr>
              <a:t>al </a:t>
            </a: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10, ¿qué </a:t>
            </a:r>
            <a:r>
              <a:rPr sz="1800" b="0" spc="-10" dirty="0">
                <a:solidFill>
                  <a:srgbClr val="FFFFFF"/>
                </a:solidFill>
                <a:latin typeface="Calibri Light"/>
                <a:cs typeface="Calibri Light"/>
              </a:rPr>
              <a:t>calificación </a:t>
            </a: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le da </a:t>
            </a:r>
            <a:r>
              <a:rPr sz="1800" b="0" spc="-10" dirty="0">
                <a:solidFill>
                  <a:srgbClr val="FFFFFF"/>
                </a:solidFill>
                <a:latin typeface="Calibri Light"/>
                <a:cs typeface="Calibri Light"/>
              </a:rPr>
              <a:t>usted al </a:t>
            </a:r>
            <a:r>
              <a:rPr sz="1800" b="0" spc="-5" dirty="0">
                <a:solidFill>
                  <a:srgbClr val="FFFFFF"/>
                </a:solidFill>
                <a:latin typeface="Calibri Light"/>
                <a:cs typeface="Calibri Light"/>
              </a:rPr>
              <a:t>reality </a:t>
            </a: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show </a:t>
            </a:r>
            <a:r>
              <a:rPr sz="1800" b="0" spc="-15" dirty="0">
                <a:solidFill>
                  <a:srgbClr val="FFFFFF"/>
                </a:solidFill>
                <a:latin typeface="Calibri Light"/>
                <a:cs typeface="Calibri Light"/>
              </a:rPr>
              <a:t>Primera</a:t>
            </a:r>
            <a:r>
              <a:rPr sz="1800" b="0" spc="229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Plana?</a:t>
            </a:r>
            <a:endParaRPr sz="18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" y="744219"/>
            <a:ext cx="12190730" cy="12700"/>
          </a:xfrm>
          <a:custGeom>
            <a:avLst/>
            <a:gdLst/>
            <a:ahLst/>
            <a:cxnLst/>
            <a:rect l="l" t="t" r="r" b="b"/>
            <a:pathLst>
              <a:path w="12190730" h="12700">
                <a:moveTo>
                  <a:pt x="0" y="12700"/>
                </a:moveTo>
                <a:lnTo>
                  <a:pt x="12190730" y="12700"/>
                </a:lnTo>
                <a:lnTo>
                  <a:pt x="121907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0" y="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70">
                <a:moveTo>
                  <a:pt x="0" y="0"/>
                </a:moveTo>
                <a:lnTo>
                  <a:pt x="0" y="750570"/>
                </a:lnTo>
              </a:path>
            </a:pathLst>
          </a:custGeom>
          <a:ln w="12700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64832" y="29273"/>
            <a:ext cx="97548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20" dirty="0">
                <a:latin typeface="Calibri"/>
                <a:cs typeface="Calibri"/>
              </a:rPr>
              <a:t>Favorabilidades </a:t>
            </a:r>
            <a:r>
              <a:rPr sz="3600" b="0" spc="-5" dirty="0">
                <a:latin typeface="Calibri"/>
                <a:cs typeface="Calibri"/>
              </a:rPr>
              <a:t>de </a:t>
            </a:r>
            <a:r>
              <a:rPr sz="3600" b="0" dirty="0">
                <a:latin typeface="Calibri"/>
                <a:cs typeface="Calibri"/>
              </a:rPr>
              <a:t>los </a:t>
            </a:r>
            <a:r>
              <a:rPr sz="3600" b="0" spc="-15" dirty="0">
                <a:latin typeface="Calibri"/>
                <a:cs typeface="Calibri"/>
              </a:rPr>
              <a:t>conductores </a:t>
            </a:r>
            <a:r>
              <a:rPr sz="3600" b="0" spc="-5" dirty="0">
                <a:latin typeface="Calibri"/>
                <a:cs typeface="Calibri"/>
              </a:rPr>
              <a:t>de </a:t>
            </a:r>
            <a:r>
              <a:rPr sz="3600" b="0" spc="-15" dirty="0">
                <a:latin typeface="Calibri"/>
                <a:cs typeface="Calibri"/>
              </a:rPr>
              <a:t>Primera</a:t>
            </a:r>
            <a:r>
              <a:rPr sz="3600" b="0" spc="-65" dirty="0">
                <a:latin typeface="Calibri"/>
                <a:cs typeface="Calibri"/>
              </a:rPr>
              <a:t> </a:t>
            </a:r>
            <a:r>
              <a:rPr sz="3600" b="0" spc="-5" dirty="0">
                <a:latin typeface="Calibri"/>
                <a:cs typeface="Calibri"/>
              </a:rPr>
              <a:t>Plana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181089"/>
            <a:ext cx="12192000" cy="676910"/>
          </a:xfrm>
          <a:custGeom>
            <a:avLst/>
            <a:gdLst/>
            <a:ahLst/>
            <a:cxnLst/>
            <a:rect l="l" t="t" r="r" b="b"/>
            <a:pathLst>
              <a:path w="12192000" h="676909">
                <a:moveTo>
                  <a:pt x="12191999" y="0"/>
                </a:moveTo>
                <a:lnTo>
                  <a:pt x="0" y="0"/>
                </a:lnTo>
                <a:lnTo>
                  <a:pt x="0" y="676907"/>
                </a:lnTo>
                <a:lnTo>
                  <a:pt x="12191999" y="676907"/>
                </a:lnTo>
                <a:lnTo>
                  <a:pt x="12191999" y="0"/>
                </a:lnTo>
                <a:close/>
              </a:path>
            </a:pathLst>
          </a:custGeom>
          <a:solidFill>
            <a:srgbClr val="005E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174739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700"/>
                </a:moveTo>
                <a:lnTo>
                  <a:pt x="12191999" y="12700"/>
                </a:lnTo>
                <a:lnTo>
                  <a:pt x="1219199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020" y="5885179"/>
            <a:ext cx="2014220" cy="9728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98200" y="0"/>
            <a:ext cx="1193799" cy="74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875154" y="2131567"/>
          <a:ext cx="1490345" cy="20897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0345"/>
              </a:tblGrid>
              <a:tr h="579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favorabilidades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5585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Noviembre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9521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8 /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10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396104" y="2138298"/>
          <a:ext cx="6004559" cy="21456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0760"/>
                <a:gridCol w="1000760"/>
                <a:gridCol w="1000759"/>
                <a:gridCol w="1000760"/>
                <a:gridCol w="1000760"/>
                <a:gridCol w="1000760"/>
              </a:tblGrid>
              <a:tr h="561848">
                <a:tc gridSpan="6">
                  <a:txBody>
                    <a:bodyPr/>
                    <a:lstStyle/>
                    <a:p>
                      <a:pPr marL="1760855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Porcentaje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favoravilidades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1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41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Muy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frio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5" dirty="0">
                          <a:latin typeface="Calibri"/>
                          <a:cs typeface="Calibri"/>
                        </a:rPr>
                        <a:t>(0-2)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Frio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(3 -</a:t>
                      </a:r>
                      <a:r>
                        <a:rPr sz="16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4)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Neutro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5" dirty="0">
                          <a:latin typeface="Calibri"/>
                          <a:cs typeface="Calibri"/>
                        </a:rPr>
                        <a:t>(5-6)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Caliente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(7 -</a:t>
                      </a:r>
                      <a:r>
                        <a:rPr sz="16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8)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68910" marR="157480" indent="-3175" algn="ctr">
                        <a:lnSpc>
                          <a:spcPts val="1920"/>
                        </a:lnSpc>
                        <a:spcBef>
                          <a:spcPts val="45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Muy 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ali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e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ts val="1845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(9 -</a:t>
                      </a:r>
                      <a:r>
                        <a:rPr sz="16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10)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8427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0160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Noviembre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23215">
                        <a:lnSpc>
                          <a:spcPct val="100000"/>
                        </a:lnSpc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17%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23850">
                        <a:lnSpc>
                          <a:spcPct val="100000"/>
                        </a:lnSpc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74%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23850">
                        <a:lnSpc>
                          <a:spcPct val="100000"/>
                        </a:lnSpc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10%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2664205" y="6389687"/>
            <a:ext cx="8883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10" dirty="0">
                <a:solidFill>
                  <a:srgbClr val="FFFFFF"/>
                </a:solidFill>
                <a:latin typeface="Calibri"/>
                <a:cs typeface="Calibri"/>
              </a:rPr>
              <a:t>P. </a:t>
            </a: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En una </a:t>
            </a:r>
            <a:r>
              <a:rPr sz="1800" b="0" spc="-10" dirty="0">
                <a:solidFill>
                  <a:srgbClr val="FFFFFF"/>
                </a:solidFill>
                <a:latin typeface="Calibri Light"/>
                <a:cs typeface="Calibri Light"/>
              </a:rPr>
              <a:t>escala </a:t>
            </a: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del 1 </a:t>
            </a:r>
            <a:r>
              <a:rPr sz="1800" b="0" spc="-5" dirty="0">
                <a:solidFill>
                  <a:srgbClr val="FFFFFF"/>
                </a:solidFill>
                <a:latin typeface="Calibri Light"/>
                <a:cs typeface="Calibri Light"/>
              </a:rPr>
              <a:t>al </a:t>
            </a: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10, ¿qué </a:t>
            </a:r>
            <a:r>
              <a:rPr sz="1800" b="0" spc="-10" dirty="0">
                <a:solidFill>
                  <a:srgbClr val="FFFFFF"/>
                </a:solidFill>
                <a:latin typeface="Calibri Light"/>
                <a:cs typeface="Calibri Light"/>
              </a:rPr>
              <a:t>calificación </a:t>
            </a: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le daría a los </a:t>
            </a:r>
            <a:r>
              <a:rPr sz="1800" b="0" spc="-10" dirty="0">
                <a:solidFill>
                  <a:srgbClr val="FFFFFF"/>
                </a:solidFill>
                <a:latin typeface="Calibri Light"/>
                <a:cs typeface="Calibri Light"/>
              </a:rPr>
              <a:t>conductores </a:t>
            </a:r>
            <a:r>
              <a:rPr sz="1800" b="0" spc="-5" dirty="0">
                <a:solidFill>
                  <a:srgbClr val="FFFFFF"/>
                </a:solidFill>
                <a:latin typeface="Calibri Light"/>
                <a:cs typeface="Calibri Light"/>
              </a:rPr>
              <a:t>del reality </a:t>
            </a:r>
            <a:r>
              <a:rPr sz="1800" b="0" spc="-15" dirty="0">
                <a:solidFill>
                  <a:srgbClr val="FFFFFF"/>
                </a:solidFill>
                <a:latin typeface="Calibri Light"/>
                <a:cs typeface="Calibri Light"/>
              </a:rPr>
              <a:t>Primera</a:t>
            </a:r>
            <a:r>
              <a:rPr sz="1800" b="0" spc="3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FFFFFF"/>
                </a:solidFill>
                <a:latin typeface="Calibri Light"/>
                <a:cs typeface="Calibri Light"/>
              </a:rPr>
              <a:t>Plana?</a:t>
            </a:r>
            <a:endParaRPr sz="18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" y="744219"/>
            <a:ext cx="12190730" cy="12700"/>
          </a:xfrm>
          <a:custGeom>
            <a:avLst/>
            <a:gdLst/>
            <a:ahLst/>
            <a:cxnLst/>
            <a:rect l="l" t="t" r="r" b="b"/>
            <a:pathLst>
              <a:path w="12190730" h="12700">
                <a:moveTo>
                  <a:pt x="0" y="12700"/>
                </a:moveTo>
                <a:lnTo>
                  <a:pt x="12190730" y="12700"/>
                </a:lnTo>
                <a:lnTo>
                  <a:pt x="121907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0" y="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70">
                <a:moveTo>
                  <a:pt x="0" y="0"/>
                </a:moveTo>
                <a:lnTo>
                  <a:pt x="0" y="750570"/>
                </a:lnTo>
              </a:path>
            </a:pathLst>
          </a:custGeom>
          <a:ln w="12700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97852" y="29273"/>
            <a:ext cx="96926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5" dirty="0">
                <a:latin typeface="Calibri"/>
                <a:cs typeface="Calibri"/>
              </a:rPr>
              <a:t>Horario </a:t>
            </a:r>
            <a:r>
              <a:rPr sz="3600" b="0" dirty="0">
                <a:latin typeface="Calibri"/>
                <a:cs typeface="Calibri"/>
              </a:rPr>
              <a:t>y </a:t>
            </a:r>
            <a:r>
              <a:rPr sz="3600" b="0" spc="-15" dirty="0">
                <a:latin typeface="Calibri"/>
                <a:cs typeface="Calibri"/>
              </a:rPr>
              <a:t>perspectiva </a:t>
            </a:r>
            <a:r>
              <a:rPr sz="3600" b="0" dirty="0">
                <a:latin typeface="Calibri"/>
                <a:cs typeface="Calibri"/>
              </a:rPr>
              <a:t>del </a:t>
            </a:r>
            <a:r>
              <a:rPr sz="3600" b="0" spc="-10" dirty="0">
                <a:latin typeface="Calibri"/>
                <a:cs typeface="Calibri"/>
              </a:rPr>
              <a:t>reality show Primera</a:t>
            </a:r>
            <a:r>
              <a:rPr sz="3600" b="0" spc="-75" dirty="0">
                <a:latin typeface="Calibri"/>
                <a:cs typeface="Calibri"/>
              </a:rPr>
              <a:t> </a:t>
            </a:r>
            <a:r>
              <a:rPr sz="3600" b="0" spc="-5" dirty="0">
                <a:latin typeface="Calibri"/>
                <a:cs typeface="Calibri"/>
              </a:rPr>
              <a:t>Plana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181089"/>
            <a:ext cx="12192000" cy="676910"/>
          </a:xfrm>
          <a:custGeom>
            <a:avLst/>
            <a:gdLst/>
            <a:ahLst/>
            <a:cxnLst/>
            <a:rect l="l" t="t" r="r" b="b"/>
            <a:pathLst>
              <a:path w="12192000" h="676909">
                <a:moveTo>
                  <a:pt x="12191999" y="0"/>
                </a:moveTo>
                <a:lnTo>
                  <a:pt x="0" y="0"/>
                </a:lnTo>
                <a:lnTo>
                  <a:pt x="0" y="676907"/>
                </a:lnTo>
                <a:lnTo>
                  <a:pt x="12191999" y="676907"/>
                </a:lnTo>
                <a:lnTo>
                  <a:pt x="12191999" y="0"/>
                </a:lnTo>
                <a:close/>
              </a:path>
            </a:pathLst>
          </a:custGeom>
          <a:solidFill>
            <a:srgbClr val="005E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174739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700"/>
                </a:moveTo>
                <a:lnTo>
                  <a:pt x="12191999" y="12700"/>
                </a:lnTo>
                <a:lnTo>
                  <a:pt x="1219199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020" y="5885179"/>
            <a:ext cx="2014220" cy="9728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98200" y="0"/>
            <a:ext cx="1193799" cy="74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00124" y="3537204"/>
            <a:ext cx="30924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949450" algn="l"/>
              </a:tabLst>
            </a:pPr>
            <a:r>
              <a:rPr sz="1400" spc="-5" dirty="0">
                <a:latin typeface="Calibri"/>
                <a:cs typeface="Calibri"/>
              </a:rPr>
              <a:t>Si;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43%	</a:t>
            </a:r>
            <a:r>
              <a:rPr sz="1400" spc="-5" dirty="0">
                <a:latin typeface="Calibri"/>
                <a:cs typeface="Calibri"/>
              </a:rPr>
              <a:t>No;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31%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5457" y="5168646"/>
            <a:ext cx="2406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37614" y="5168646"/>
            <a:ext cx="3327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2</a:t>
            </a:r>
            <a:r>
              <a:rPr sz="1400" spc="5" dirty="0">
                <a:latin typeface="Calibri"/>
                <a:cs typeface="Calibri"/>
              </a:rPr>
              <a:t>0</a:t>
            </a:r>
            <a:r>
              <a:rPr sz="1400" dirty="0"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34920" y="5168646"/>
            <a:ext cx="3327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4</a:t>
            </a:r>
            <a:r>
              <a:rPr sz="1400" spc="5" dirty="0">
                <a:latin typeface="Calibri"/>
                <a:cs typeface="Calibri"/>
              </a:rPr>
              <a:t>0</a:t>
            </a:r>
            <a:r>
              <a:rPr sz="1400" dirty="0"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32100" y="5168646"/>
            <a:ext cx="3327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6</a:t>
            </a:r>
            <a:r>
              <a:rPr sz="1400" spc="5" dirty="0">
                <a:latin typeface="Calibri"/>
                <a:cs typeface="Calibri"/>
              </a:rPr>
              <a:t>0</a:t>
            </a:r>
            <a:r>
              <a:rPr sz="1400" dirty="0"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29278" y="5168646"/>
            <a:ext cx="3327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8</a:t>
            </a:r>
            <a:r>
              <a:rPr sz="1400" spc="5" dirty="0">
                <a:latin typeface="Calibri"/>
                <a:cs typeface="Calibri"/>
              </a:rPr>
              <a:t>0</a:t>
            </a:r>
            <a:r>
              <a:rPr sz="1400" dirty="0"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81500" y="5168646"/>
            <a:ext cx="4216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1</a:t>
            </a:r>
            <a:r>
              <a:rPr sz="1400" spc="5" dirty="0">
                <a:latin typeface="Calibri"/>
                <a:cs typeface="Calibri"/>
              </a:rPr>
              <a:t>0</a:t>
            </a:r>
            <a:r>
              <a:rPr sz="1400" spc="-10" dirty="0">
                <a:latin typeface="Calibri"/>
                <a:cs typeface="Calibri"/>
              </a:rPr>
              <a:t>0</a:t>
            </a:r>
            <a:r>
              <a:rPr sz="1400" dirty="0"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34719" y="1381696"/>
            <a:ext cx="3543935" cy="80327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-3175" algn="ctr">
              <a:lnSpc>
                <a:spcPct val="103600"/>
              </a:lnSpc>
              <a:spcBef>
                <a:spcPts val="60"/>
              </a:spcBef>
            </a:pPr>
            <a:r>
              <a:rPr sz="1650" b="1" spc="15" dirty="0">
                <a:latin typeface="Calibri"/>
                <a:cs typeface="Calibri"/>
              </a:rPr>
              <a:t>¿Le </a:t>
            </a:r>
            <a:r>
              <a:rPr sz="1650" b="1" spc="5" dirty="0">
                <a:latin typeface="Calibri"/>
                <a:cs typeface="Calibri"/>
              </a:rPr>
              <a:t>parece adecuado el </a:t>
            </a:r>
            <a:r>
              <a:rPr sz="1650" b="1" dirty="0">
                <a:latin typeface="Calibri"/>
                <a:cs typeface="Calibri"/>
              </a:rPr>
              <a:t>horario </a:t>
            </a:r>
            <a:r>
              <a:rPr sz="1650" b="1" spc="10" dirty="0">
                <a:latin typeface="Calibri"/>
                <a:cs typeface="Calibri"/>
              </a:rPr>
              <a:t>en </a:t>
            </a:r>
            <a:r>
              <a:rPr sz="1650" b="1" dirty="0">
                <a:latin typeface="Calibri"/>
                <a:cs typeface="Calibri"/>
              </a:rPr>
              <a:t>el  </a:t>
            </a:r>
            <a:r>
              <a:rPr sz="1650" b="1" spc="15" dirty="0">
                <a:latin typeface="Calibri"/>
                <a:cs typeface="Calibri"/>
              </a:rPr>
              <a:t>que se </a:t>
            </a:r>
            <a:r>
              <a:rPr sz="1650" b="1" spc="10" dirty="0">
                <a:latin typeface="Calibri"/>
                <a:cs typeface="Calibri"/>
              </a:rPr>
              <a:t>difunde </a:t>
            </a:r>
            <a:r>
              <a:rPr sz="1650" b="1" spc="5" dirty="0">
                <a:latin typeface="Calibri"/>
                <a:cs typeface="Calibri"/>
              </a:rPr>
              <a:t>el reality Primera</a:t>
            </a:r>
            <a:r>
              <a:rPr sz="1650" b="1" spc="-70" dirty="0">
                <a:latin typeface="Calibri"/>
                <a:cs typeface="Calibri"/>
              </a:rPr>
              <a:t> </a:t>
            </a:r>
            <a:r>
              <a:rPr sz="1650" b="1" spc="10" dirty="0">
                <a:latin typeface="Calibri"/>
                <a:cs typeface="Calibri"/>
              </a:rPr>
              <a:t>Plana?  </a:t>
            </a:r>
            <a:r>
              <a:rPr sz="1650" b="1" spc="5" dirty="0">
                <a:latin typeface="Calibri"/>
                <a:cs typeface="Calibri"/>
              </a:rPr>
              <a:t>(Noviembre)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612380" y="2941320"/>
            <a:ext cx="2862580" cy="1000760"/>
          </a:xfrm>
          <a:custGeom>
            <a:avLst/>
            <a:gdLst/>
            <a:ahLst/>
            <a:cxnLst/>
            <a:rect l="l" t="t" r="r" b="b"/>
            <a:pathLst>
              <a:path w="2862579" h="1000760">
                <a:moveTo>
                  <a:pt x="2862579" y="0"/>
                </a:moveTo>
                <a:lnTo>
                  <a:pt x="0" y="0"/>
                </a:lnTo>
                <a:lnTo>
                  <a:pt x="0" y="1000759"/>
                </a:lnTo>
                <a:lnTo>
                  <a:pt x="2862579" y="1000759"/>
                </a:lnTo>
                <a:lnTo>
                  <a:pt x="286257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12380" y="4295140"/>
            <a:ext cx="2806700" cy="1000760"/>
          </a:xfrm>
          <a:custGeom>
            <a:avLst/>
            <a:gdLst/>
            <a:ahLst/>
            <a:cxnLst/>
            <a:rect l="l" t="t" r="r" b="b"/>
            <a:pathLst>
              <a:path w="2806700" h="1000760">
                <a:moveTo>
                  <a:pt x="2806700" y="0"/>
                </a:moveTo>
                <a:lnTo>
                  <a:pt x="0" y="0"/>
                </a:lnTo>
                <a:lnTo>
                  <a:pt x="0" y="1000760"/>
                </a:lnTo>
                <a:lnTo>
                  <a:pt x="2806700" y="1000760"/>
                </a:lnTo>
                <a:lnTo>
                  <a:pt x="280670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13650" y="1413510"/>
            <a:ext cx="0" cy="4058920"/>
          </a:xfrm>
          <a:custGeom>
            <a:avLst/>
            <a:gdLst/>
            <a:ahLst/>
            <a:cxnLst/>
            <a:rect l="l" t="t" r="r" b="b"/>
            <a:pathLst>
              <a:path h="4058920">
                <a:moveTo>
                  <a:pt x="0" y="0"/>
                </a:moveTo>
                <a:lnTo>
                  <a:pt x="0" y="4058920"/>
                </a:lnTo>
              </a:path>
            </a:pathLst>
          </a:custGeom>
          <a:ln w="76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612380" y="1587500"/>
            <a:ext cx="3741420" cy="1003300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Si;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100%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788018" y="3314128"/>
            <a:ext cx="25660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826895" algn="l"/>
              </a:tabLst>
            </a:pPr>
            <a:r>
              <a:rPr sz="1400" spc="-5" dirty="0">
                <a:latin typeface="Calibri"/>
                <a:cs typeface="Calibri"/>
              </a:rPr>
              <a:t>Si;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77%	</a:t>
            </a:r>
            <a:r>
              <a:rPr sz="1400" spc="-5" dirty="0">
                <a:latin typeface="Calibri"/>
                <a:cs typeface="Calibri"/>
              </a:rPr>
              <a:t>No;</a:t>
            </a:r>
            <a:r>
              <a:rPr sz="1400" spc="-15" dirty="0">
                <a:latin typeface="Calibri"/>
                <a:cs typeface="Calibri"/>
              </a:rPr>
              <a:t> 24%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760206" y="4667567"/>
            <a:ext cx="25939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826260" algn="l"/>
              </a:tabLst>
            </a:pPr>
            <a:r>
              <a:rPr sz="1400" spc="-5" dirty="0">
                <a:latin typeface="Calibri"/>
                <a:cs typeface="Calibri"/>
              </a:rPr>
              <a:t>Si;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75%	</a:t>
            </a:r>
            <a:r>
              <a:rPr sz="1400" spc="-5" dirty="0">
                <a:latin typeface="Calibri"/>
                <a:cs typeface="Calibri"/>
              </a:rPr>
              <a:t>No;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25%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93634" y="5565775"/>
            <a:ext cx="2406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Calibri"/>
                <a:cs typeface="Calibri"/>
              </a:rPr>
              <a:t>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196580" y="5565775"/>
            <a:ext cx="3333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Calibri"/>
                <a:cs typeface="Calibri"/>
              </a:rPr>
              <a:t>2</a:t>
            </a:r>
            <a:r>
              <a:rPr sz="1400" spc="5" dirty="0">
                <a:latin typeface="Calibri"/>
                <a:cs typeface="Calibri"/>
              </a:rPr>
              <a:t>0</a:t>
            </a:r>
            <a:r>
              <a:rPr sz="1400" dirty="0"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944609" y="5565775"/>
            <a:ext cx="3333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Calibri"/>
                <a:cs typeface="Calibri"/>
              </a:rPr>
              <a:t>4</a:t>
            </a:r>
            <a:r>
              <a:rPr sz="1400" spc="5" dirty="0">
                <a:latin typeface="Calibri"/>
                <a:cs typeface="Calibri"/>
              </a:rPr>
              <a:t>0</a:t>
            </a:r>
            <a:r>
              <a:rPr sz="1400" dirty="0"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692640" y="5565775"/>
            <a:ext cx="3333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Calibri"/>
                <a:cs typeface="Calibri"/>
              </a:rPr>
              <a:t>6</a:t>
            </a:r>
            <a:r>
              <a:rPr sz="1400" spc="5" dirty="0">
                <a:latin typeface="Calibri"/>
                <a:cs typeface="Calibri"/>
              </a:rPr>
              <a:t>0</a:t>
            </a:r>
            <a:r>
              <a:rPr sz="1400" dirty="0"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440669" y="5565775"/>
            <a:ext cx="3333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Calibri"/>
                <a:cs typeface="Calibri"/>
              </a:rPr>
              <a:t>8</a:t>
            </a:r>
            <a:r>
              <a:rPr sz="1400" spc="5" dirty="0">
                <a:latin typeface="Calibri"/>
                <a:cs typeface="Calibri"/>
              </a:rPr>
              <a:t>0</a:t>
            </a:r>
            <a:r>
              <a:rPr sz="1400" dirty="0"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143615" y="5565775"/>
            <a:ext cx="4222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Calibri"/>
                <a:cs typeface="Calibri"/>
              </a:rPr>
              <a:t>1</a:t>
            </a:r>
            <a:r>
              <a:rPr sz="1400" spc="5" dirty="0">
                <a:latin typeface="Calibri"/>
                <a:cs typeface="Calibri"/>
              </a:rPr>
              <a:t>0</a:t>
            </a:r>
            <a:r>
              <a:rPr sz="1400" spc="-15" dirty="0">
                <a:latin typeface="Calibri"/>
                <a:cs typeface="Calibri"/>
              </a:rPr>
              <a:t>0</a:t>
            </a:r>
            <a:r>
              <a:rPr sz="1400" dirty="0"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598666" y="1950656"/>
            <a:ext cx="8636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Septiembre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47205" y="3304222"/>
            <a:ext cx="6140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spc="5" dirty="0">
                <a:latin typeface="Calibri"/>
                <a:cs typeface="Calibri"/>
              </a:rPr>
              <a:t>c</a:t>
            </a:r>
            <a:r>
              <a:rPr sz="1400" spc="-10" dirty="0">
                <a:latin typeface="Calibri"/>
                <a:cs typeface="Calibri"/>
              </a:rPr>
              <a:t>t</a:t>
            </a:r>
            <a:r>
              <a:rPr sz="1400" spc="-5" dirty="0">
                <a:latin typeface="Calibri"/>
                <a:cs typeface="Calibri"/>
              </a:rPr>
              <a:t>u</a:t>
            </a:r>
            <a:r>
              <a:rPr sz="1400" spc="5" dirty="0">
                <a:latin typeface="Calibri"/>
                <a:cs typeface="Calibri"/>
              </a:rPr>
              <a:t>b</a:t>
            </a:r>
            <a:r>
              <a:rPr sz="1400" spc="-10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632956" y="4657661"/>
            <a:ext cx="8305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Noviembre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916926" y="970914"/>
            <a:ext cx="238379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b="1" spc="-10" dirty="0">
                <a:latin typeface="Calibri"/>
                <a:cs typeface="Calibri"/>
              </a:rPr>
              <a:t>¿Volvería </a:t>
            </a:r>
            <a:r>
              <a:rPr sz="1650" b="1" spc="10" dirty="0">
                <a:latin typeface="Calibri"/>
                <a:cs typeface="Calibri"/>
              </a:rPr>
              <a:t>a </a:t>
            </a:r>
            <a:r>
              <a:rPr sz="1650" b="1" dirty="0">
                <a:latin typeface="Calibri"/>
                <a:cs typeface="Calibri"/>
              </a:rPr>
              <a:t>ver </a:t>
            </a:r>
            <a:r>
              <a:rPr sz="1650" b="1" spc="10" dirty="0">
                <a:latin typeface="Calibri"/>
                <a:cs typeface="Calibri"/>
              </a:rPr>
              <a:t>ese</a:t>
            </a:r>
            <a:r>
              <a:rPr sz="1650" b="1" spc="-5" dirty="0">
                <a:latin typeface="Calibri"/>
                <a:cs typeface="Calibri"/>
              </a:rPr>
              <a:t> </a:t>
            </a:r>
            <a:r>
              <a:rPr sz="1650" b="1" spc="5" dirty="0">
                <a:latin typeface="Calibri"/>
                <a:cs typeface="Calibri"/>
              </a:rPr>
              <a:t>reality?</a:t>
            </a:r>
            <a:endParaRPr sz="1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" y="744219"/>
            <a:ext cx="12190730" cy="12700"/>
          </a:xfrm>
          <a:custGeom>
            <a:avLst/>
            <a:gdLst/>
            <a:ahLst/>
            <a:cxnLst/>
            <a:rect l="l" t="t" r="r" b="b"/>
            <a:pathLst>
              <a:path w="12190730" h="12700">
                <a:moveTo>
                  <a:pt x="0" y="12700"/>
                </a:moveTo>
                <a:lnTo>
                  <a:pt x="12190730" y="12700"/>
                </a:lnTo>
                <a:lnTo>
                  <a:pt x="121907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0" y="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70">
                <a:moveTo>
                  <a:pt x="0" y="0"/>
                </a:moveTo>
                <a:lnTo>
                  <a:pt x="0" y="750570"/>
                </a:lnTo>
              </a:path>
            </a:pathLst>
          </a:custGeom>
          <a:ln w="12700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97852" y="29273"/>
            <a:ext cx="96926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5" dirty="0">
                <a:latin typeface="Calibri"/>
                <a:cs typeface="Calibri"/>
              </a:rPr>
              <a:t>Horario </a:t>
            </a:r>
            <a:r>
              <a:rPr sz="3600" b="0" dirty="0">
                <a:latin typeface="Calibri"/>
                <a:cs typeface="Calibri"/>
              </a:rPr>
              <a:t>y </a:t>
            </a:r>
            <a:r>
              <a:rPr sz="3600" b="0" spc="-15" dirty="0">
                <a:latin typeface="Calibri"/>
                <a:cs typeface="Calibri"/>
              </a:rPr>
              <a:t>perspectiva </a:t>
            </a:r>
            <a:r>
              <a:rPr sz="3600" b="0" dirty="0">
                <a:latin typeface="Calibri"/>
                <a:cs typeface="Calibri"/>
              </a:rPr>
              <a:t>del </a:t>
            </a:r>
            <a:r>
              <a:rPr sz="3600" b="0" spc="-10" dirty="0">
                <a:latin typeface="Calibri"/>
                <a:cs typeface="Calibri"/>
              </a:rPr>
              <a:t>reality show Primera</a:t>
            </a:r>
            <a:r>
              <a:rPr sz="3600" b="0" spc="-75" dirty="0">
                <a:latin typeface="Calibri"/>
                <a:cs typeface="Calibri"/>
              </a:rPr>
              <a:t> </a:t>
            </a:r>
            <a:r>
              <a:rPr sz="3600" b="0" spc="-5" dirty="0">
                <a:latin typeface="Calibri"/>
                <a:cs typeface="Calibri"/>
              </a:rPr>
              <a:t>Plana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0982" y="1967503"/>
            <a:ext cx="449580" cy="8953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2540" algn="ctr">
              <a:lnSpc>
                <a:spcPts val="1530"/>
              </a:lnSpc>
            </a:pPr>
            <a:r>
              <a:rPr sz="1600" b="0" spc="-10" dirty="0">
                <a:latin typeface="Calibri Light"/>
                <a:cs typeface="Calibri Light"/>
              </a:rPr>
              <a:t>Horario</a:t>
            </a:r>
            <a:endParaRPr sz="1600">
              <a:latin typeface="Calibri Light"/>
              <a:cs typeface="Calibri Light"/>
            </a:endParaRPr>
          </a:p>
          <a:p>
            <a:pPr algn="ctr">
              <a:lnSpc>
                <a:spcPts val="1830"/>
              </a:lnSpc>
            </a:pPr>
            <a:r>
              <a:rPr sz="1600" b="0" spc="5" dirty="0">
                <a:latin typeface="Calibri Light"/>
                <a:cs typeface="Calibri Light"/>
              </a:rPr>
              <a:t>n</a:t>
            </a:r>
            <a:r>
              <a:rPr sz="1600" b="0" dirty="0">
                <a:latin typeface="Calibri Light"/>
                <a:cs typeface="Calibri Light"/>
              </a:rPr>
              <a:t>ov</a:t>
            </a:r>
            <a:r>
              <a:rPr sz="1600" b="0" spc="-20" dirty="0">
                <a:latin typeface="Calibri Light"/>
                <a:cs typeface="Calibri Light"/>
              </a:rPr>
              <a:t>i</a:t>
            </a:r>
            <a:r>
              <a:rPr sz="1600" b="0" spc="-10" dirty="0">
                <a:latin typeface="Calibri Light"/>
                <a:cs typeface="Calibri Light"/>
              </a:rPr>
              <a:t>e</a:t>
            </a:r>
            <a:r>
              <a:rPr sz="1600" b="0" spc="-30" dirty="0">
                <a:latin typeface="Calibri Light"/>
                <a:cs typeface="Calibri Light"/>
              </a:rPr>
              <a:t>m</a:t>
            </a:r>
            <a:r>
              <a:rPr sz="1600" b="0" spc="-15" dirty="0">
                <a:latin typeface="Calibri Light"/>
                <a:cs typeface="Calibri Light"/>
              </a:rPr>
              <a:t>b</a:t>
            </a:r>
            <a:r>
              <a:rPr sz="1600" b="0" spc="-55" dirty="0">
                <a:latin typeface="Calibri Light"/>
                <a:cs typeface="Calibri Light"/>
              </a:rPr>
              <a:t>r</a:t>
            </a:r>
            <a:r>
              <a:rPr sz="1600" b="0" dirty="0">
                <a:latin typeface="Calibri Light"/>
                <a:cs typeface="Calibri Light"/>
              </a:rPr>
              <a:t>e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0982" y="3334584"/>
            <a:ext cx="449580" cy="9493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530"/>
              </a:lnSpc>
            </a:pPr>
            <a:r>
              <a:rPr sz="1600" b="0" spc="-20" dirty="0">
                <a:latin typeface="Calibri Light"/>
                <a:cs typeface="Calibri Light"/>
              </a:rPr>
              <a:t>Perspectiva</a:t>
            </a:r>
            <a:endParaRPr sz="1600">
              <a:latin typeface="Calibri Light"/>
              <a:cs typeface="Calibri Light"/>
            </a:endParaRPr>
          </a:p>
          <a:p>
            <a:pPr marL="14604">
              <a:lnSpc>
                <a:spcPts val="1830"/>
              </a:lnSpc>
            </a:pPr>
            <a:r>
              <a:rPr sz="1600" b="0" spc="-15" dirty="0">
                <a:latin typeface="Calibri Light"/>
                <a:cs typeface="Calibri Light"/>
              </a:rPr>
              <a:t>septiembre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7644" y="4486017"/>
            <a:ext cx="449580" cy="9467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1530"/>
              </a:lnSpc>
            </a:pPr>
            <a:r>
              <a:rPr sz="1600" b="0" spc="-20" dirty="0">
                <a:latin typeface="Calibri Light"/>
                <a:cs typeface="Calibri Light"/>
              </a:rPr>
              <a:t>Perspectiva</a:t>
            </a:r>
            <a:endParaRPr sz="1600">
              <a:latin typeface="Calibri Light"/>
              <a:cs typeface="Calibri Light"/>
            </a:endParaRPr>
          </a:p>
          <a:p>
            <a:pPr marL="1905" algn="ctr">
              <a:lnSpc>
                <a:spcPts val="1830"/>
              </a:lnSpc>
            </a:pPr>
            <a:r>
              <a:rPr sz="1600" b="0" spc="-15" dirty="0">
                <a:latin typeface="Calibri Light"/>
                <a:cs typeface="Calibri Light"/>
              </a:rPr>
              <a:t>Octubre</a:t>
            </a:r>
            <a:endParaRPr sz="1600">
              <a:latin typeface="Calibri Light"/>
              <a:cs typeface="Calibri Light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7779" y="5627471"/>
          <a:ext cx="12192624" cy="12415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5995"/>
                <a:gridCol w="951230"/>
                <a:gridCol w="518160"/>
                <a:gridCol w="518160"/>
                <a:gridCol w="518160"/>
                <a:gridCol w="518160"/>
                <a:gridCol w="518160"/>
                <a:gridCol w="518160"/>
                <a:gridCol w="518160"/>
                <a:gridCol w="518160"/>
                <a:gridCol w="518159"/>
                <a:gridCol w="518159"/>
                <a:gridCol w="518159"/>
                <a:gridCol w="518159"/>
                <a:gridCol w="518159"/>
                <a:gridCol w="518159"/>
                <a:gridCol w="518159"/>
                <a:gridCol w="518159"/>
                <a:gridCol w="518159"/>
                <a:gridCol w="518159"/>
                <a:gridCol w="518159"/>
                <a:gridCol w="420370"/>
              </a:tblGrid>
              <a:tr h="496931"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127000" indent="62865">
                        <a:lnSpc>
                          <a:spcPts val="1739"/>
                        </a:lnSpc>
                      </a:pPr>
                      <a:r>
                        <a:rPr sz="1600" b="0" spc="-20" dirty="0">
                          <a:latin typeface="Calibri Light"/>
                          <a:cs typeface="Calibri Light"/>
                        </a:rPr>
                        <a:t>c</a:t>
                      </a:r>
                      <a:r>
                        <a:rPr sz="1600" b="0" spc="-10" dirty="0">
                          <a:latin typeface="Calibri Light"/>
                          <a:cs typeface="Calibri Light"/>
                        </a:rPr>
                        <a:t>t</a:t>
                      </a:r>
                      <a:r>
                        <a:rPr sz="1600" b="0" spc="-1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600" b="0" spc="-25" dirty="0">
                          <a:latin typeface="Calibri Light"/>
                          <a:cs typeface="Calibri Light"/>
                        </a:rPr>
                        <a:t>v</a:t>
                      </a:r>
                      <a:r>
                        <a:rPr sz="1600" b="0" dirty="0">
                          <a:latin typeface="Calibri Light"/>
                          <a:cs typeface="Calibri Light"/>
                        </a:rPr>
                        <a:t>a  </a:t>
                      </a:r>
                      <a:r>
                        <a:rPr sz="1600" b="0" spc="-30" dirty="0">
                          <a:latin typeface="Calibri Light"/>
                          <a:cs typeface="Calibri Light"/>
                        </a:rPr>
                        <a:t>m</a:t>
                      </a:r>
                      <a:r>
                        <a:rPr sz="1600" b="0" spc="-15" dirty="0">
                          <a:latin typeface="Calibri Light"/>
                          <a:cs typeface="Calibri Light"/>
                        </a:rPr>
                        <a:t>b</a:t>
                      </a:r>
                      <a:r>
                        <a:rPr sz="1600" b="0" spc="-35" dirty="0">
                          <a:latin typeface="Calibri Light"/>
                          <a:cs typeface="Calibri Light"/>
                        </a:rPr>
                        <a:t>r</a:t>
                      </a:r>
                      <a:r>
                        <a:rPr sz="1600" b="0" dirty="0">
                          <a:latin typeface="Calibri Light"/>
                          <a:cs typeface="Calibri Light"/>
                        </a:rPr>
                        <a:t>e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635" marB="0" vert="vert27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1F4E7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6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6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6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6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6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6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6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6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6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100%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6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6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6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6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6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6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6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6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6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6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6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1F4E79"/>
                      </a:solidFill>
                      <a:prstDash val="solid"/>
                    </a:lnB>
                  </a:tcPr>
                </a:tc>
              </a:tr>
              <a:tr h="526230"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050" indent="-15240">
                        <a:lnSpc>
                          <a:spcPts val="1739"/>
                        </a:lnSpc>
                      </a:pPr>
                      <a:r>
                        <a:rPr sz="1600" b="0" spc="-35" dirty="0">
                          <a:latin typeface="Calibri Light"/>
                          <a:cs typeface="Calibri Light"/>
                        </a:rPr>
                        <a:t>P</a:t>
                      </a:r>
                      <a:r>
                        <a:rPr sz="1600" b="0" spc="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600" b="0" spc="-35" dirty="0">
                          <a:latin typeface="Calibri Light"/>
                          <a:cs typeface="Calibri Light"/>
                        </a:rPr>
                        <a:t>r</a:t>
                      </a:r>
                      <a:r>
                        <a:rPr sz="1600" b="0" dirty="0"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1600" b="0" spc="-15" dirty="0">
                          <a:latin typeface="Calibri Light"/>
                          <a:cs typeface="Calibri Light"/>
                        </a:rPr>
                        <a:t>p</a:t>
                      </a:r>
                      <a:r>
                        <a:rPr sz="1600" b="0" dirty="0">
                          <a:latin typeface="Calibri Light"/>
                          <a:cs typeface="Calibri Light"/>
                        </a:rPr>
                        <a:t>e  </a:t>
                      </a:r>
                      <a:r>
                        <a:rPr sz="1600" b="0" spc="-5" dirty="0">
                          <a:latin typeface="Calibri Light"/>
                          <a:cs typeface="Calibri Light"/>
                        </a:rPr>
                        <a:t>Novie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T="635" marB="0" vert="vert270">
                    <a:lnL w="12700">
                      <a:solidFill>
                        <a:srgbClr val="1F4E79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1F4E79"/>
                      </a:solidFill>
                      <a:prstDash val="solid"/>
                    </a:lnT>
                    <a:solidFill>
                      <a:srgbClr val="005E9D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1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1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1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1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1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1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1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1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1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1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1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1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1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1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1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1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1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1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1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410845" algn="ctr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113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539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1F4E79"/>
                      </a:solidFill>
                      <a:prstDash val="solid"/>
                    </a:lnT>
                    <a:solidFill>
                      <a:srgbClr val="005E9D"/>
                    </a:solidFill>
                  </a:tcPr>
                </a:tc>
              </a:tr>
              <a:tr h="166725"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F4E79"/>
                      </a:solidFill>
                      <a:prstDash val="solid"/>
                    </a:lnL>
                    <a:lnB w="12700">
                      <a:solidFill>
                        <a:srgbClr val="1F4E79"/>
                      </a:solidFill>
                      <a:prstDash val="solid"/>
                    </a:lnB>
                    <a:solidFill>
                      <a:srgbClr val="005E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1F4E79"/>
                      </a:solidFill>
                      <a:prstDash val="solid"/>
                    </a:lnB>
                    <a:solidFill>
                      <a:srgbClr val="005E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1F4E79"/>
                      </a:solidFill>
                      <a:prstDash val="solid"/>
                    </a:lnB>
                    <a:solidFill>
                      <a:srgbClr val="005E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1F4E79"/>
                      </a:solidFill>
                      <a:prstDash val="solid"/>
                    </a:lnB>
                    <a:solidFill>
                      <a:srgbClr val="005E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1F4E79"/>
                      </a:solidFill>
                      <a:prstDash val="solid"/>
                    </a:lnB>
                    <a:solidFill>
                      <a:srgbClr val="005E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1F4E79"/>
                      </a:solidFill>
                      <a:prstDash val="solid"/>
                    </a:lnB>
                    <a:solidFill>
                      <a:srgbClr val="005E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1F4E79"/>
                      </a:solidFill>
                      <a:prstDash val="solid"/>
                    </a:lnB>
                    <a:solidFill>
                      <a:srgbClr val="005E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1F4E79"/>
                      </a:solidFill>
                      <a:prstDash val="solid"/>
                    </a:lnB>
                    <a:solidFill>
                      <a:srgbClr val="005E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1F4E79"/>
                      </a:solidFill>
                      <a:prstDash val="solid"/>
                    </a:lnB>
                    <a:solidFill>
                      <a:srgbClr val="005E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1F4E79"/>
                      </a:solidFill>
                      <a:prstDash val="solid"/>
                    </a:lnB>
                    <a:solidFill>
                      <a:srgbClr val="005E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1F4E79"/>
                      </a:solidFill>
                      <a:prstDash val="solid"/>
                    </a:lnB>
                    <a:solidFill>
                      <a:srgbClr val="005E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1F4E79"/>
                      </a:solidFill>
                      <a:prstDash val="solid"/>
                    </a:lnB>
                    <a:solidFill>
                      <a:srgbClr val="005E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1F4E79"/>
                      </a:solidFill>
                      <a:prstDash val="solid"/>
                    </a:lnB>
                    <a:solidFill>
                      <a:srgbClr val="005E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1F4E79"/>
                      </a:solidFill>
                      <a:prstDash val="solid"/>
                    </a:lnB>
                    <a:solidFill>
                      <a:srgbClr val="005E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1F4E79"/>
                      </a:solidFill>
                      <a:prstDash val="solid"/>
                    </a:lnB>
                    <a:solidFill>
                      <a:srgbClr val="005E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1F4E79"/>
                      </a:solidFill>
                      <a:prstDash val="solid"/>
                    </a:lnB>
                    <a:solidFill>
                      <a:srgbClr val="005E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1F4E79"/>
                      </a:solidFill>
                      <a:prstDash val="solid"/>
                    </a:lnB>
                    <a:solidFill>
                      <a:srgbClr val="005E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1F4E79"/>
                      </a:solidFill>
                      <a:prstDash val="solid"/>
                    </a:lnB>
                    <a:solidFill>
                      <a:srgbClr val="005E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1F4E79"/>
                      </a:solidFill>
                      <a:prstDash val="solid"/>
                    </a:lnB>
                    <a:solidFill>
                      <a:srgbClr val="005E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1F4E79"/>
                      </a:solidFill>
                      <a:prstDash val="solid"/>
                    </a:lnB>
                    <a:solidFill>
                      <a:srgbClr val="005E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1F4E79"/>
                      </a:solidFill>
                      <a:prstDash val="solid"/>
                    </a:lnB>
                    <a:solidFill>
                      <a:srgbClr val="005E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E9D"/>
                    </a:solidFill>
                  </a:tcPr>
                </a:tc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10998200" y="0"/>
            <a:ext cx="1193799" cy="74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46090" y="1151508"/>
            <a:ext cx="0" cy="2118360"/>
          </a:xfrm>
          <a:custGeom>
            <a:avLst/>
            <a:gdLst/>
            <a:ahLst/>
            <a:cxnLst/>
            <a:rect l="l" t="t" r="r" b="b"/>
            <a:pathLst>
              <a:path h="2118360">
                <a:moveTo>
                  <a:pt x="0" y="0"/>
                </a:moveTo>
                <a:lnTo>
                  <a:pt x="0" y="211823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24382" y="749680"/>
            <a:ext cx="10853420" cy="0"/>
          </a:xfrm>
          <a:custGeom>
            <a:avLst/>
            <a:gdLst/>
            <a:ahLst/>
            <a:cxnLst/>
            <a:rect l="l" t="t" r="r" b="b"/>
            <a:pathLst>
              <a:path w="10853420">
                <a:moveTo>
                  <a:pt x="0" y="0"/>
                </a:moveTo>
                <a:lnTo>
                  <a:pt x="1085283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24382" y="3263391"/>
            <a:ext cx="10853420" cy="0"/>
          </a:xfrm>
          <a:custGeom>
            <a:avLst/>
            <a:gdLst/>
            <a:ahLst/>
            <a:cxnLst/>
            <a:rect l="l" t="t" r="r" b="b"/>
            <a:pathLst>
              <a:path w="10853420">
                <a:moveTo>
                  <a:pt x="0" y="0"/>
                </a:moveTo>
                <a:lnTo>
                  <a:pt x="1085283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918825" y="750125"/>
          <a:ext cx="10853413" cy="25132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9965"/>
                <a:gridCol w="518795"/>
                <a:gridCol w="518794"/>
                <a:gridCol w="518794"/>
                <a:gridCol w="518794"/>
                <a:gridCol w="518794"/>
                <a:gridCol w="518795"/>
                <a:gridCol w="595629"/>
                <a:gridCol w="442595"/>
                <a:gridCol w="518795"/>
                <a:gridCol w="518795"/>
                <a:gridCol w="518794"/>
                <a:gridCol w="518795"/>
                <a:gridCol w="518795"/>
                <a:gridCol w="518795"/>
                <a:gridCol w="518795"/>
                <a:gridCol w="518795"/>
                <a:gridCol w="518795"/>
                <a:gridCol w="518795"/>
                <a:gridCol w="524509"/>
              </a:tblGrid>
              <a:tr h="420433">
                <a:tc gridSpan="3">
                  <a:txBody>
                    <a:bodyPr/>
                    <a:lstStyle/>
                    <a:p>
                      <a:pPr marL="1108075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ciudad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género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46405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</a:t>
                      </a:r>
                      <a:r>
                        <a:rPr sz="14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652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 nivel 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educación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652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42799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 nivel 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vida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069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0670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Paz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287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9908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Alto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287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Varón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287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0924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Mujer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287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18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351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25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351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35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351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45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7310" marB="0" vert="vert270"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55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R="381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adelante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asistió…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351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Primaria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351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Secundaria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414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6098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Técnico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27965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superior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746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Universidad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414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15265" marR="94615" indent="-12192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Post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grado</a:t>
                      </a:r>
                      <a:r>
                        <a:rPr sz="1400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 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maestría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56565" marR="17145" indent="-44259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óm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od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men  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746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…cubrir</a:t>
                      </a:r>
                      <a:r>
                        <a:rPr sz="1400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gastos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478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92405" marR="194310" indent="14478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…con 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icul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92405" marR="55244" indent="-1397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1400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mucha 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dificultad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492252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66040"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66040"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93%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462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100%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530859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68580"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30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68580"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30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2DE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957046" y="4476496"/>
          <a:ext cx="10808965" cy="10231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1865"/>
                <a:gridCol w="518795"/>
                <a:gridCol w="518794"/>
                <a:gridCol w="518794"/>
                <a:gridCol w="518794"/>
                <a:gridCol w="518794"/>
                <a:gridCol w="518795"/>
                <a:gridCol w="518795"/>
                <a:gridCol w="518795"/>
                <a:gridCol w="518795"/>
                <a:gridCol w="518795"/>
                <a:gridCol w="518794"/>
                <a:gridCol w="518795"/>
                <a:gridCol w="518795"/>
                <a:gridCol w="518795"/>
                <a:gridCol w="518795"/>
                <a:gridCol w="518795"/>
                <a:gridCol w="518795"/>
                <a:gridCol w="518795"/>
                <a:gridCol w="518795"/>
              </a:tblGrid>
              <a:tr h="492252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100%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53086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957046" y="3338957"/>
          <a:ext cx="10808965" cy="10231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1865"/>
                <a:gridCol w="518795"/>
                <a:gridCol w="518794"/>
                <a:gridCol w="518794"/>
                <a:gridCol w="518794"/>
                <a:gridCol w="518794"/>
                <a:gridCol w="518795"/>
                <a:gridCol w="518795"/>
                <a:gridCol w="518795"/>
                <a:gridCol w="518795"/>
                <a:gridCol w="518795"/>
                <a:gridCol w="518794"/>
                <a:gridCol w="518795"/>
                <a:gridCol w="518795"/>
                <a:gridCol w="518795"/>
                <a:gridCol w="518795"/>
                <a:gridCol w="518795"/>
                <a:gridCol w="518795"/>
                <a:gridCol w="518795"/>
                <a:gridCol w="518795"/>
              </a:tblGrid>
              <a:tr h="492251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100%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53086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8029" y="29273"/>
            <a:ext cx="68516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0" dirty="0">
                <a:latin typeface="Calibri"/>
                <a:cs typeface="Calibri"/>
              </a:rPr>
              <a:t>Equipos </a:t>
            </a:r>
            <a:r>
              <a:rPr sz="3600" b="0" dirty="0">
                <a:latin typeface="Calibri"/>
                <a:cs typeface="Calibri"/>
              </a:rPr>
              <a:t>y </a:t>
            </a:r>
            <a:r>
              <a:rPr sz="3600" b="0" spc="-10" dirty="0">
                <a:latin typeface="Calibri"/>
                <a:cs typeface="Calibri"/>
              </a:rPr>
              <a:t>objetivos </a:t>
            </a:r>
            <a:r>
              <a:rPr sz="3600" b="0" spc="-5" dirty="0">
                <a:latin typeface="Calibri"/>
                <a:cs typeface="Calibri"/>
              </a:rPr>
              <a:t>de </a:t>
            </a:r>
            <a:r>
              <a:rPr sz="3600" b="0" spc="-15" dirty="0">
                <a:latin typeface="Calibri"/>
                <a:cs typeface="Calibri"/>
              </a:rPr>
              <a:t>Primera</a:t>
            </a:r>
            <a:r>
              <a:rPr sz="3600" b="0" spc="-70" dirty="0">
                <a:latin typeface="Calibri"/>
                <a:cs typeface="Calibri"/>
              </a:rPr>
              <a:t> </a:t>
            </a:r>
            <a:r>
              <a:rPr sz="3600" b="0" spc="-5" dirty="0">
                <a:latin typeface="Calibri"/>
                <a:cs typeface="Calibri"/>
              </a:rPr>
              <a:t>Plana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81089"/>
            <a:ext cx="12192000" cy="676910"/>
          </a:xfrm>
          <a:custGeom>
            <a:avLst/>
            <a:gdLst/>
            <a:ahLst/>
            <a:cxnLst/>
            <a:rect l="l" t="t" r="r" b="b"/>
            <a:pathLst>
              <a:path w="12192000" h="676909">
                <a:moveTo>
                  <a:pt x="12191999" y="0"/>
                </a:moveTo>
                <a:lnTo>
                  <a:pt x="0" y="0"/>
                </a:lnTo>
                <a:lnTo>
                  <a:pt x="0" y="676907"/>
                </a:lnTo>
                <a:lnTo>
                  <a:pt x="12191999" y="676907"/>
                </a:lnTo>
                <a:lnTo>
                  <a:pt x="12191999" y="0"/>
                </a:lnTo>
                <a:close/>
              </a:path>
            </a:pathLst>
          </a:custGeom>
          <a:solidFill>
            <a:srgbClr val="005E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174739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700"/>
                </a:moveTo>
                <a:lnTo>
                  <a:pt x="12191999" y="12700"/>
                </a:lnTo>
                <a:lnTo>
                  <a:pt x="1219199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0020" y="5885179"/>
            <a:ext cx="2014220" cy="9728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998200" y="0"/>
            <a:ext cx="1193799" cy="74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06700" y="2120900"/>
            <a:ext cx="1376680" cy="431800"/>
          </a:xfrm>
          <a:custGeom>
            <a:avLst/>
            <a:gdLst/>
            <a:ahLst/>
            <a:cxnLst/>
            <a:rect l="l" t="t" r="r" b="b"/>
            <a:pathLst>
              <a:path w="1376679" h="431800">
                <a:moveTo>
                  <a:pt x="1376679" y="0"/>
                </a:moveTo>
                <a:lnTo>
                  <a:pt x="0" y="0"/>
                </a:lnTo>
                <a:lnTo>
                  <a:pt x="0" y="431800"/>
                </a:lnTo>
                <a:lnTo>
                  <a:pt x="1376679" y="431800"/>
                </a:lnTo>
                <a:lnTo>
                  <a:pt x="137667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06700" y="2705100"/>
            <a:ext cx="370840" cy="431800"/>
          </a:xfrm>
          <a:custGeom>
            <a:avLst/>
            <a:gdLst/>
            <a:ahLst/>
            <a:cxnLst/>
            <a:rect l="l" t="t" r="r" b="b"/>
            <a:pathLst>
              <a:path w="370839" h="431800">
                <a:moveTo>
                  <a:pt x="370839" y="0"/>
                </a:moveTo>
                <a:lnTo>
                  <a:pt x="0" y="0"/>
                </a:lnTo>
                <a:lnTo>
                  <a:pt x="0" y="431800"/>
                </a:lnTo>
                <a:lnTo>
                  <a:pt x="370839" y="431800"/>
                </a:lnTo>
                <a:lnTo>
                  <a:pt x="37083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06700" y="4457700"/>
            <a:ext cx="106680" cy="431800"/>
          </a:xfrm>
          <a:custGeom>
            <a:avLst/>
            <a:gdLst/>
            <a:ahLst/>
            <a:cxnLst/>
            <a:rect l="l" t="t" r="r" b="b"/>
            <a:pathLst>
              <a:path w="106680" h="431800">
                <a:moveTo>
                  <a:pt x="106680" y="0"/>
                </a:moveTo>
                <a:lnTo>
                  <a:pt x="0" y="0"/>
                </a:lnTo>
                <a:lnTo>
                  <a:pt x="0" y="431800"/>
                </a:lnTo>
                <a:lnTo>
                  <a:pt x="106680" y="431800"/>
                </a:lnTo>
                <a:lnTo>
                  <a:pt x="10668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42260" y="5041900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800"/>
                </a:lnTo>
              </a:path>
            </a:pathLst>
          </a:custGeom>
          <a:ln w="71119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05429" y="2045970"/>
            <a:ext cx="0" cy="3502660"/>
          </a:xfrm>
          <a:custGeom>
            <a:avLst/>
            <a:gdLst/>
            <a:ahLst/>
            <a:cxnLst/>
            <a:rect l="l" t="t" r="r" b="b"/>
            <a:pathLst>
              <a:path h="3502660">
                <a:moveTo>
                  <a:pt x="0" y="0"/>
                </a:moveTo>
                <a:lnTo>
                  <a:pt x="0" y="3502659"/>
                </a:lnTo>
              </a:path>
            </a:pathLst>
          </a:custGeom>
          <a:ln w="76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978785" y="4528184"/>
            <a:ext cx="2762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latin typeface="Calibri"/>
                <a:cs typeface="Calibri"/>
              </a:rPr>
              <a:t>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42970" y="5112384"/>
            <a:ext cx="2762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latin typeface="Calibri"/>
                <a:cs typeface="Calibri"/>
              </a:rPr>
              <a:t>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70555" y="5657850"/>
            <a:ext cx="12827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9420" algn="l"/>
                <a:tab pos="918844" algn="l"/>
              </a:tabLst>
            </a:pPr>
            <a:r>
              <a:rPr sz="1600" spc="5" dirty="0">
                <a:latin typeface="Calibri"/>
                <a:cs typeface="Calibri"/>
              </a:rPr>
              <a:t>0</a:t>
            </a:r>
            <a:r>
              <a:rPr sz="1600" dirty="0">
                <a:latin typeface="Calibri"/>
                <a:cs typeface="Calibri"/>
              </a:rPr>
              <a:t>%	</a:t>
            </a:r>
            <a:r>
              <a:rPr sz="1600" spc="5" dirty="0">
                <a:latin typeface="Calibri"/>
                <a:cs typeface="Calibri"/>
              </a:rPr>
              <a:t>2</a:t>
            </a:r>
            <a:r>
              <a:rPr sz="1600" spc="-15" dirty="0">
                <a:latin typeface="Calibri"/>
                <a:cs typeface="Calibri"/>
              </a:rPr>
              <a:t>0</a:t>
            </a:r>
            <a:r>
              <a:rPr sz="1600" dirty="0">
                <a:latin typeface="Calibri"/>
                <a:cs typeface="Calibri"/>
              </a:rPr>
              <a:t>%	</a:t>
            </a:r>
            <a:r>
              <a:rPr sz="1600" spc="5" dirty="0">
                <a:latin typeface="Calibri"/>
                <a:cs typeface="Calibri"/>
              </a:rPr>
              <a:t>4</a:t>
            </a:r>
            <a:r>
              <a:rPr sz="1600" spc="-15" dirty="0">
                <a:latin typeface="Calibri"/>
                <a:cs typeface="Calibri"/>
              </a:rPr>
              <a:t>0</a:t>
            </a:r>
            <a:r>
              <a:rPr sz="1600" dirty="0">
                <a:latin typeface="Calibri"/>
                <a:cs typeface="Calibri"/>
              </a:rPr>
              <a:t>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55745" y="5657850"/>
            <a:ext cx="13868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1490" algn="l"/>
              </a:tabLst>
            </a:pPr>
            <a:r>
              <a:rPr sz="1600" spc="-5" dirty="0">
                <a:latin typeface="Calibri"/>
                <a:cs typeface="Calibri"/>
              </a:rPr>
              <a:t>60%	80%</a:t>
            </a:r>
            <a:r>
              <a:rPr sz="1600" spc="17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100%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366712" y="2243454"/>
          <a:ext cx="4281169" cy="2030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9035"/>
                <a:gridCol w="235585"/>
                <a:gridCol w="1143635"/>
                <a:gridCol w="462914"/>
              </a:tblGrid>
              <a:tr h="309245">
                <a:tc>
                  <a:txBody>
                    <a:bodyPr/>
                    <a:lstStyle/>
                    <a:p>
                      <a:pPr marR="179705" algn="r">
                        <a:lnSpc>
                          <a:spcPts val="152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NS /</a:t>
                      </a:r>
                      <a:r>
                        <a:rPr sz="160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NR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605"/>
                        </a:lnSpc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58%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31800">
                <a:tc>
                  <a:txBody>
                    <a:bodyPr/>
                    <a:lstStyle/>
                    <a:p>
                      <a:pPr marR="180975" algn="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Universidad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Católica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75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16%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31800">
                <a:tc>
                  <a:txBody>
                    <a:bodyPr/>
                    <a:lstStyle/>
                    <a:p>
                      <a:pPr marR="180975" algn="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U. Amazónica de</a:t>
                      </a:r>
                      <a:r>
                        <a:rPr sz="16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Pando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75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11%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00685">
                <a:tc>
                  <a:txBody>
                    <a:bodyPr/>
                    <a:lstStyle/>
                    <a:p>
                      <a:pPr marR="179705" algn="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U.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Domingo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Savio de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Tarija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75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600" spc="10" dirty="0">
                          <a:latin typeface="Calibri"/>
                          <a:cs typeface="Calibri"/>
                        </a:rPr>
                        <a:t>9%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31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708659" y="4517008"/>
            <a:ext cx="19215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Calibri"/>
                <a:cs typeface="Calibri"/>
              </a:rPr>
              <a:t>U. San Fransisco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Xavier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45639" y="5101208"/>
            <a:ext cx="6864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Calibri"/>
                <a:cs typeface="Calibri"/>
              </a:rPr>
              <a:t>U</a:t>
            </a:r>
            <a:r>
              <a:rPr sz="1600" spc="10" dirty="0">
                <a:latin typeface="Calibri"/>
                <a:cs typeface="Calibri"/>
              </a:rPr>
              <a:t>A</a:t>
            </a:r>
            <a:r>
              <a:rPr sz="1600" spc="-10" dirty="0">
                <a:latin typeface="Calibri"/>
                <a:cs typeface="Calibri"/>
              </a:rPr>
              <a:t>G</a:t>
            </a:r>
            <a:r>
              <a:rPr sz="1600" spc="5" dirty="0">
                <a:latin typeface="Calibri"/>
                <a:cs typeface="Calibri"/>
              </a:rPr>
              <a:t>R</a:t>
            </a:r>
            <a:r>
              <a:rPr sz="1600" dirty="0">
                <a:latin typeface="Calibri"/>
                <a:cs typeface="Calibri"/>
              </a:rPr>
              <a:t>M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12177" y="968375"/>
            <a:ext cx="4053840" cy="915669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065" marR="5080" algn="ctr">
              <a:lnSpc>
                <a:spcPct val="103099"/>
              </a:lnSpc>
              <a:spcBef>
                <a:spcPts val="50"/>
              </a:spcBef>
            </a:pPr>
            <a:r>
              <a:rPr sz="1900" b="1" spc="5" dirty="0">
                <a:latin typeface="Calibri"/>
                <a:cs typeface="Calibri"/>
              </a:rPr>
              <a:t>¿Cuál fue </a:t>
            </a:r>
            <a:r>
              <a:rPr sz="1900" b="1" spc="10" dirty="0">
                <a:latin typeface="Calibri"/>
                <a:cs typeface="Calibri"/>
              </a:rPr>
              <a:t>o </a:t>
            </a:r>
            <a:r>
              <a:rPr sz="1900" b="1" dirty="0">
                <a:latin typeface="Calibri"/>
                <a:cs typeface="Calibri"/>
              </a:rPr>
              <a:t>es su </a:t>
            </a:r>
            <a:r>
              <a:rPr sz="1900" b="1" spc="10" dirty="0">
                <a:latin typeface="Calibri"/>
                <a:cs typeface="Calibri"/>
              </a:rPr>
              <a:t>equipo </a:t>
            </a:r>
            <a:r>
              <a:rPr sz="1900" b="1" spc="-10" dirty="0">
                <a:latin typeface="Calibri"/>
                <a:cs typeface="Calibri"/>
              </a:rPr>
              <a:t>favorito</a:t>
            </a:r>
            <a:r>
              <a:rPr sz="1900" b="1" spc="-85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dentro  </a:t>
            </a:r>
            <a:r>
              <a:rPr sz="1900" b="1" spc="10" dirty="0">
                <a:latin typeface="Calibri"/>
                <a:cs typeface="Calibri"/>
              </a:rPr>
              <a:t>la </a:t>
            </a:r>
            <a:r>
              <a:rPr sz="1900" b="1" dirty="0">
                <a:latin typeface="Calibri"/>
                <a:cs typeface="Calibri"/>
              </a:rPr>
              <a:t>competencia </a:t>
            </a:r>
            <a:r>
              <a:rPr sz="1900" b="1" spc="-5" dirty="0">
                <a:latin typeface="Calibri"/>
                <a:cs typeface="Calibri"/>
              </a:rPr>
              <a:t>Primera </a:t>
            </a:r>
            <a:r>
              <a:rPr sz="1900" b="1" spc="5" dirty="0">
                <a:latin typeface="Calibri"/>
                <a:cs typeface="Calibri"/>
              </a:rPr>
              <a:t>Plana?  (NOVIEMBRE)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593203" y="2523998"/>
            <a:ext cx="3274695" cy="3394075"/>
          </a:xfrm>
          <a:custGeom>
            <a:avLst/>
            <a:gdLst/>
            <a:ahLst/>
            <a:cxnLst/>
            <a:rect l="l" t="t" r="r" b="b"/>
            <a:pathLst>
              <a:path w="3274695" h="3394075">
                <a:moveTo>
                  <a:pt x="1577594" y="0"/>
                </a:moveTo>
                <a:lnTo>
                  <a:pt x="1577594" y="1696593"/>
                </a:lnTo>
                <a:lnTo>
                  <a:pt x="0" y="2321179"/>
                </a:lnTo>
                <a:lnTo>
                  <a:pt x="18415" y="2365847"/>
                </a:lnTo>
                <a:lnTo>
                  <a:pt x="37950" y="2409712"/>
                </a:lnTo>
                <a:lnTo>
                  <a:pt x="58582" y="2452764"/>
                </a:lnTo>
                <a:lnTo>
                  <a:pt x="80287" y="2494992"/>
                </a:lnTo>
                <a:lnTo>
                  <a:pt x="103042" y="2536388"/>
                </a:lnTo>
                <a:lnTo>
                  <a:pt x="126824" y="2576940"/>
                </a:lnTo>
                <a:lnTo>
                  <a:pt x="151610" y="2616639"/>
                </a:lnTo>
                <a:lnTo>
                  <a:pt x="177376" y="2655474"/>
                </a:lnTo>
                <a:lnTo>
                  <a:pt x="204099" y="2693436"/>
                </a:lnTo>
                <a:lnTo>
                  <a:pt x="231756" y="2730514"/>
                </a:lnTo>
                <a:lnTo>
                  <a:pt x="260324" y="2766698"/>
                </a:lnTo>
                <a:lnTo>
                  <a:pt x="289779" y="2801979"/>
                </a:lnTo>
                <a:lnTo>
                  <a:pt x="320098" y="2836347"/>
                </a:lnTo>
                <a:lnTo>
                  <a:pt x="351258" y="2869790"/>
                </a:lnTo>
                <a:lnTo>
                  <a:pt x="383236" y="2902300"/>
                </a:lnTo>
                <a:lnTo>
                  <a:pt x="416009" y="2933866"/>
                </a:lnTo>
                <a:lnTo>
                  <a:pt x="449553" y="2964478"/>
                </a:lnTo>
                <a:lnTo>
                  <a:pt x="483844" y="2994125"/>
                </a:lnTo>
                <a:lnTo>
                  <a:pt x="518861" y="3022799"/>
                </a:lnTo>
                <a:lnTo>
                  <a:pt x="554579" y="3050489"/>
                </a:lnTo>
                <a:lnTo>
                  <a:pt x="590976" y="3077185"/>
                </a:lnTo>
                <a:lnTo>
                  <a:pt x="628027" y="3102876"/>
                </a:lnTo>
                <a:lnTo>
                  <a:pt x="665711" y="3127553"/>
                </a:lnTo>
                <a:lnTo>
                  <a:pt x="704003" y="3151206"/>
                </a:lnTo>
                <a:lnTo>
                  <a:pt x="742880" y="3173825"/>
                </a:lnTo>
                <a:lnTo>
                  <a:pt x="782320" y="3195399"/>
                </a:lnTo>
                <a:lnTo>
                  <a:pt x="822298" y="3215918"/>
                </a:lnTo>
                <a:lnTo>
                  <a:pt x="862792" y="3235373"/>
                </a:lnTo>
                <a:lnTo>
                  <a:pt x="903779" y="3253754"/>
                </a:lnTo>
                <a:lnTo>
                  <a:pt x="945235" y="3271050"/>
                </a:lnTo>
                <a:lnTo>
                  <a:pt x="987137" y="3287251"/>
                </a:lnTo>
                <a:lnTo>
                  <a:pt x="1029462" y="3302347"/>
                </a:lnTo>
                <a:lnTo>
                  <a:pt x="1072186" y="3316329"/>
                </a:lnTo>
                <a:lnTo>
                  <a:pt x="1115286" y="3329186"/>
                </a:lnTo>
                <a:lnTo>
                  <a:pt x="1158740" y="3340907"/>
                </a:lnTo>
                <a:lnTo>
                  <a:pt x="1202523" y="3351484"/>
                </a:lnTo>
                <a:lnTo>
                  <a:pt x="1246613" y="3360906"/>
                </a:lnTo>
                <a:lnTo>
                  <a:pt x="1290987" y="3369163"/>
                </a:lnTo>
                <a:lnTo>
                  <a:pt x="1335620" y="3376244"/>
                </a:lnTo>
                <a:lnTo>
                  <a:pt x="1380490" y="3382141"/>
                </a:lnTo>
                <a:lnTo>
                  <a:pt x="1425575" y="3386842"/>
                </a:lnTo>
                <a:lnTo>
                  <a:pt x="1470849" y="3390338"/>
                </a:lnTo>
                <a:lnTo>
                  <a:pt x="1516291" y="3392619"/>
                </a:lnTo>
                <a:lnTo>
                  <a:pt x="1561876" y="3393674"/>
                </a:lnTo>
                <a:lnTo>
                  <a:pt x="1607583" y="3393493"/>
                </a:lnTo>
                <a:lnTo>
                  <a:pt x="1653386" y="3392068"/>
                </a:lnTo>
                <a:lnTo>
                  <a:pt x="1699264" y="3389386"/>
                </a:lnTo>
                <a:lnTo>
                  <a:pt x="1745194" y="3385439"/>
                </a:lnTo>
                <a:lnTo>
                  <a:pt x="1791150" y="3380217"/>
                </a:lnTo>
                <a:lnTo>
                  <a:pt x="1837112" y="3373708"/>
                </a:lnTo>
                <a:lnTo>
                  <a:pt x="1883055" y="3365904"/>
                </a:lnTo>
                <a:lnTo>
                  <a:pt x="1928955" y="3356794"/>
                </a:lnTo>
                <a:lnTo>
                  <a:pt x="1974791" y="3346368"/>
                </a:lnTo>
                <a:lnTo>
                  <a:pt x="2020539" y="3334616"/>
                </a:lnTo>
                <a:lnTo>
                  <a:pt x="2066174" y="3321529"/>
                </a:lnTo>
                <a:lnTo>
                  <a:pt x="2111675" y="3307095"/>
                </a:lnTo>
                <a:lnTo>
                  <a:pt x="2157018" y="3291305"/>
                </a:lnTo>
                <a:lnTo>
                  <a:pt x="2202179" y="3274148"/>
                </a:lnTo>
                <a:lnTo>
                  <a:pt x="2246845" y="3255741"/>
                </a:lnTo>
                <a:lnTo>
                  <a:pt x="2290707" y="3236214"/>
                </a:lnTo>
                <a:lnTo>
                  <a:pt x="2333756" y="3215589"/>
                </a:lnTo>
                <a:lnTo>
                  <a:pt x="2375982" y="3193891"/>
                </a:lnTo>
                <a:lnTo>
                  <a:pt x="2417375" y="3171142"/>
                </a:lnTo>
                <a:lnTo>
                  <a:pt x="2457925" y="3147366"/>
                </a:lnTo>
                <a:lnTo>
                  <a:pt x="2497622" y="3122586"/>
                </a:lnTo>
                <a:lnTo>
                  <a:pt x="2536456" y="3096825"/>
                </a:lnTo>
                <a:lnTo>
                  <a:pt x="2574416" y="3070106"/>
                </a:lnTo>
                <a:lnTo>
                  <a:pt x="2611493" y="3042453"/>
                </a:lnTo>
                <a:lnTo>
                  <a:pt x="2647676" y="3013889"/>
                </a:lnTo>
                <a:lnTo>
                  <a:pt x="2682956" y="2984438"/>
                </a:lnTo>
                <a:lnTo>
                  <a:pt x="2717322" y="2954122"/>
                </a:lnTo>
                <a:lnTo>
                  <a:pt x="2750765" y="2922964"/>
                </a:lnTo>
                <a:lnTo>
                  <a:pt x="2783274" y="2890988"/>
                </a:lnTo>
                <a:lnTo>
                  <a:pt x="2814839" y="2858218"/>
                </a:lnTo>
                <a:lnTo>
                  <a:pt x="2845451" y="2824676"/>
                </a:lnTo>
                <a:lnTo>
                  <a:pt x="2875098" y="2790385"/>
                </a:lnTo>
                <a:lnTo>
                  <a:pt x="2903772" y="2755370"/>
                </a:lnTo>
                <a:lnTo>
                  <a:pt x="2931461" y="2719653"/>
                </a:lnTo>
                <a:lnTo>
                  <a:pt x="2958157" y="2683257"/>
                </a:lnTo>
                <a:lnTo>
                  <a:pt x="2983848" y="2646205"/>
                </a:lnTo>
                <a:lnTo>
                  <a:pt x="3008525" y="2608522"/>
                </a:lnTo>
                <a:lnTo>
                  <a:pt x="3032178" y="2570230"/>
                </a:lnTo>
                <a:lnTo>
                  <a:pt x="3054796" y="2531352"/>
                </a:lnTo>
                <a:lnTo>
                  <a:pt x="3076370" y="2491912"/>
                </a:lnTo>
                <a:lnTo>
                  <a:pt x="3096889" y="2451933"/>
                </a:lnTo>
                <a:lnTo>
                  <a:pt x="3116344" y="2411438"/>
                </a:lnTo>
                <a:lnTo>
                  <a:pt x="3134725" y="2370450"/>
                </a:lnTo>
                <a:lnTo>
                  <a:pt x="3152020" y="2328993"/>
                </a:lnTo>
                <a:lnTo>
                  <a:pt x="3168221" y="2287089"/>
                </a:lnTo>
                <a:lnTo>
                  <a:pt x="3183317" y="2244763"/>
                </a:lnTo>
                <a:lnTo>
                  <a:pt x="3197299" y="2202037"/>
                </a:lnTo>
                <a:lnTo>
                  <a:pt x="3210155" y="2158935"/>
                </a:lnTo>
                <a:lnTo>
                  <a:pt x="3221876" y="2115480"/>
                </a:lnTo>
                <a:lnTo>
                  <a:pt x="3232452" y="2071695"/>
                </a:lnTo>
                <a:lnTo>
                  <a:pt x="3241874" y="2027603"/>
                </a:lnTo>
                <a:lnTo>
                  <a:pt x="3250130" y="1983227"/>
                </a:lnTo>
                <a:lnTo>
                  <a:pt x="3257210" y="1938592"/>
                </a:lnTo>
                <a:lnTo>
                  <a:pt x="3263106" y="1893720"/>
                </a:lnTo>
                <a:lnTo>
                  <a:pt x="3267806" y="1848634"/>
                </a:lnTo>
                <a:lnTo>
                  <a:pt x="3271300" y="1803357"/>
                </a:lnTo>
                <a:lnTo>
                  <a:pt x="3273579" y="1757914"/>
                </a:lnTo>
                <a:lnTo>
                  <a:pt x="3274633" y="1712326"/>
                </a:lnTo>
                <a:lnTo>
                  <a:pt x="3274451" y="1666618"/>
                </a:lnTo>
                <a:lnTo>
                  <a:pt x="3273023" y="1620812"/>
                </a:lnTo>
                <a:lnTo>
                  <a:pt x="3270339" y="1574932"/>
                </a:lnTo>
                <a:lnTo>
                  <a:pt x="3266390" y="1529002"/>
                </a:lnTo>
                <a:lnTo>
                  <a:pt x="3261164" y="1483043"/>
                </a:lnTo>
                <a:lnTo>
                  <a:pt x="3254653" y="1437080"/>
                </a:lnTo>
                <a:lnTo>
                  <a:pt x="3246846" y="1391136"/>
                </a:lnTo>
                <a:lnTo>
                  <a:pt x="3237732" y="1345234"/>
                </a:lnTo>
                <a:lnTo>
                  <a:pt x="3227303" y="1299397"/>
                </a:lnTo>
                <a:lnTo>
                  <a:pt x="3215547" y="1253649"/>
                </a:lnTo>
                <a:lnTo>
                  <a:pt x="3202455" y="1208013"/>
                </a:lnTo>
                <a:lnTo>
                  <a:pt x="3188017" y="1162511"/>
                </a:lnTo>
                <a:lnTo>
                  <a:pt x="3172222" y="1117168"/>
                </a:lnTo>
                <a:lnTo>
                  <a:pt x="3155061" y="1072006"/>
                </a:lnTo>
                <a:lnTo>
                  <a:pt x="3136140" y="1026168"/>
                </a:lnTo>
                <a:lnTo>
                  <a:pt x="3115987" y="981102"/>
                </a:lnTo>
                <a:lnTo>
                  <a:pt x="3094627" y="936823"/>
                </a:lnTo>
                <a:lnTo>
                  <a:pt x="3072084" y="893350"/>
                </a:lnTo>
                <a:lnTo>
                  <a:pt x="3048382" y="850698"/>
                </a:lnTo>
                <a:lnTo>
                  <a:pt x="3023545" y="808884"/>
                </a:lnTo>
                <a:lnTo>
                  <a:pt x="2997598" y="767923"/>
                </a:lnTo>
                <a:lnTo>
                  <a:pt x="2970563" y="727833"/>
                </a:lnTo>
                <a:lnTo>
                  <a:pt x="2942467" y="688630"/>
                </a:lnTo>
                <a:lnTo>
                  <a:pt x="2913333" y="650331"/>
                </a:lnTo>
                <a:lnTo>
                  <a:pt x="2883184" y="612951"/>
                </a:lnTo>
                <a:lnTo>
                  <a:pt x="2852046" y="576507"/>
                </a:lnTo>
                <a:lnTo>
                  <a:pt x="2819942" y="541016"/>
                </a:lnTo>
                <a:lnTo>
                  <a:pt x="2786897" y="506494"/>
                </a:lnTo>
                <a:lnTo>
                  <a:pt x="2752934" y="472958"/>
                </a:lnTo>
                <a:lnTo>
                  <a:pt x="2718079" y="440423"/>
                </a:lnTo>
                <a:lnTo>
                  <a:pt x="2682355" y="408907"/>
                </a:lnTo>
                <a:lnTo>
                  <a:pt x="2645786" y="378425"/>
                </a:lnTo>
                <a:lnTo>
                  <a:pt x="2608396" y="348995"/>
                </a:lnTo>
                <a:lnTo>
                  <a:pt x="2570210" y="320632"/>
                </a:lnTo>
                <a:lnTo>
                  <a:pt x="2531252" y="293354"/>
                </a:lnTo>
                <a:lnTo>
                  <a:pt x="2491546" y="267175"/>
                </a:lnTo>
                <a:lnTo>
                  <a:pt x="2451117" y="242114"/>
                </a:lnTo>
                <a:lnTo>
                  <a:pt x="2409987" y="218186"/>
                </a:lnTo>
                <a:lnTo>
                  <a:pt x="2368183" y="195408"/>
                </a:lnTo>
                <a:lnTo>
                  <a:pt x="2325727" y="173795"/>
                </a:lnTo>
                <a:lnTo>
                  <a:pt x="2282644" y="153366"/>
                </a:lnTo>
                <a:lnTo>
                  <a:pt x="2238958" y="134135"/>
                </a:lnTo>
                <a:lnTo>
                  <a:pt x="2194693" y="116120"/>
                </a:lnTo>
                <a:lnTo>
                  <a:pt x="2149874" y="99336"/>
                </a:lnTo>
                <a:lnTo>
                  <a:pt x="2104525" y="83801"/>
                </a:lnTo>
                <a:lnTo>
                  <a:pt x="2058669" y="69531"/>
                </a:lnTo>
                <a:lnTo>
                  <a:pt x="2012331" y="56542"/>
                </a:lnTo>
                <a:lnTo>
                  <a:pt x="1965536" y="44850"/>
                </a:lnTo>
                <a:lnTo>
                  <a:pt x="1918307" y="34472"/>
                </a:lnTo>
                <a:lnTo>
                  <a:pt x="1870668" y="25425"/>
                </a:lnTo>
                <a:lnTo>
                  <a:pt x="1822645" y="17725"/>
                </a:lnTo>
                <a:lnTo>
                  <a:pt x="1774260" y="11387"/>
                </a:lnTo>
                <a:lnTo>
                  <a:pt x="1725538" y="6430"/>
                </a:lnTo>
                <a:lnTo>
                  <a:pt x="1676504" y="2868"/>
                </a:lnTo>
                <a:lnTo>
                  <a:pt x="1627181" y="719"/>
                </a:lnTo>
                <a:lnTo>
                  <a:pt x="157759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474106" y="2913252"/>
            <a:ext cx="1696720" cy="1932305"/>
          </a:xfrm>
          <a:custGeom>
            <a:avLst/>
            <a:gdLst/>
            <a:ahLst/>
            <a:cxnLst/>
            <a:rect l="l" t="t" r="r" b="b"/>
            <a:pathLst>
              <a:path w="1696720" h="1932304">
                <a:moveTo>
                  <a:pt x="615158" y="0"/>
                </a:moveTo>
                <a:lnTo>
                  <a:pt x="577949" y="31698"/>
                </a:lnTo>
                <a:lnTo>
                  <a:pt x="541830" y="64292"/>
                </a:lnTo>
                <a:lnTo>
                  <a:pt x="506811" y="97755"/>
                </a:lnTo>
                <a:lnTo>
                  <a:pt x="472896" y="132060"/>
                </a:lnTo>
                <a:lnTo>
                  <a:pt x="440093" y="167179"/>
                </a:lnTo>
                <a:lnTo>
                  <a:pt x="408410" y="203086"/>
                </a:lnTo>
                <a:lnTo>
                  <a:pt x="377852" y="239755"/>
                </a:lnTo>
                <a:lnTo>
                  <a:pt x="348427" y="277158"/>
                </a:lnTo>
                <a:lnTo>
                  <a:pt x="320142" y="315268"/>
                </a:lnTo>
                <a:lnTo>
                  <a:pt x="293003" y="354059"/>
                </a:lnTo>
                <a:lnTo>
                  <a:pt x="267018" y="393504"/>
                </a:lnTo>
                <a:lnTo>
                  <a:pt x="242193" y="433576"/>
                </a:lnTo>
                <a:lnTo>
                  <a:pt x="218536" y="474248"/>
                </a:lnTo>
                <a:lnTo>
                  <a:pt x="196053" y="515493"/>
                </a:lnTo>
                <a:lnTo>
                  <a:pt x="174750" y="557285"/>
                </a:lnTo>
                <a:lnTo>
                  <a:pt x="154636" y="599596"/>
                </a:lnTo>
                <a:lnTo>
                  <a:pt x="135716" y="642400"/>
                </a:lnTo>
                <a:lnTo>
                  <a:pt x="117999" y="685669"/>
                </a:lnTo>
                <a:lnTo>
                  <a:pt x="101490" y="729378"/>
                </a:lnTo>
                <a:lnTo>
                  <a:pt x="86196" y="773499"/>
                </a:lnTo>
                <a:lnTo>
                  <a:pt x="72125" y="818005"/>
                </a:lnTo>
                <a:lnTo>
                  <a:pt x="59284" y="862869"/>
                </a:lnTo>
                <a:lnTo>
                  <a:pt x="47678" y="908065"/>
                </a:lnTo>
                <a:lnTo>
                  <a:pt x="37316" y="953566"/>
                </a:lnTo>
                <a:lnTo>
                  <a:pt x="28204" y="999345"/>
                </a:lnTo>
                <a:lnTo>
                  <a:pt x="20348" y="1045375"/>
                </a:lnTo>
                <a:lnTo>
                  <a:pt x="13757" y="1091629"/>
                </a:lnTo>
                <a:lnTo>
                  <a:pt x="8436" y="1138080"/>
                </a:lnTo>
                <a:lnTo>
                  <a:pt x="4394" y="1184701"/>
                </a:lnTo>
                <a:lnTo>
                  <a:pt x="1635" y="1231467"/>
                </a:lnTo>
                <a:lnTo>
                  <a:pt x="168" y="1278349"/>
                </a:lnTo>
                <a:lnTo>
                  <a:pt x="0" y="1325321"/>
                </a:lnTo>
                <a:lnTo>
                  <a:pt x="1136" y="1372356"/>
                </a:lnTo>
                <a:lnTo>
                  <a:pt x="3585" y="1419427"/>
                </a:lnTo>
                <a:lnTo>
                  <a:pt x="7353" y="1466508"/>
                </a:lnTo>
                <a:lnTo>
                  <a:pt x="12446" y="1513571"/>
                </a:lnTo>
                <a:lnTo>
                  <a:pt x="18873" y="1560590"/>
                </a:lnTo>
                <a:lnTo>
                  <a:pt x="26639" y="1607538"/>
                </a:lnTo>
                <a:lnTo>
                  <a:pt x="35752" y="1654388"/>
                </a:lnTo>
                <a:lnTo>
                  <a:pt x="46219" y="1701112"/>
                </a:lnTo>
                <a:lnTo>
                  <a:pt x="58046" y="1747685"/>
                </a:lnTo>
                <a:lnTo>
                  <a:pt x="71240" y="1794080"/>
                </a:lnTo>
                <a:lnTo>
                  <a:pt x="85809" y="1840269"/>
                </a:lnTo>
                <a:lnTo>
                  <a:pt x="101758" y="1886226"/>
                </a:lnTo>
                <a:lnTo>
                  <a:pt x="119096" y="1931924"/>
                </a:lnTo>
                <a:lnTo>
                  <a:pt x="1696690" y="1307338"/>
                </a:lnTo>
                <a:lnTo>
                  <a:pt x="615158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74106" y="2913252"/>
            <a:ext cx="1696720" cy="1932305"/>
          </a:xfrm>
          <a:custGeom>
            <a:avLst/>
            <a:gdLst/>
            <a:ahLst/>
            <a:cxnLst/>
            <a:rect l="l" t="t" r="r" b="b"/>
            <a:pathLst>
              <a:path w="1696720" h="1932304">
                <a:moveTo>
                  <a:pt x="1696690" y="1307338"/>
                </a:moveTo>
                <a:lnTo>
                  <a:pt x="615158" y="0"/>
                </a:lnTo>
                <a:lnTo>
                  <a:pt x="577949" y="31698"/>
                </a:lnTo>
                <a:lnTo>
                  <a:pt x="541830" y="64292"/>
                </a:lnTo>
                <a:lnTo>
                  <a:pt x="506811" y="97755"/>
                </a:lnTo>
                <a:lnTo>
                  <a:pt x="472896" y="132060"/>
                </a:lnTo>
                <a:lnTo>
                  <a:pt x="440093" y="167179"/>
                </a:lnTo>
                <a:lnTo>
                  <a:pt x="408410" y="203086"/>
                </a:lnTo>
                <a:lnTo>
                  <a:pt x="377852" y="239755"/>
                </a:lnTo>
                <a:lnTo>
                  <a:pt x="348427" y="277158"/>
                </a:lnTo>
                <a:lnTo>
                  <a:pt x="320142" y="315268"/>
                </a:lnTo>
                <a:lnTo>
                  <a:pt x="293003" y="354059"/>
                </a:lnTo>
                <a:lnTo>
                  <a:pt x="267018" y="393504"/>
                </a:lnTo>
                <a:lnTo>
                  <a:pt x="242193" y="433576"/>
                </a:lnTo>
                <a:lnTo>
                  <a:pt x="218536" y="474248"/>
                </a:lnTo>
                <a:lnTo>
                  <a:pt x="196053" y="515493"/>
                </a:lnTo>
                <a:lnTo>
                  <a:pt x="174750" y="557285"/>
                </a:lnTo>
                <a:lnTo>
                  <a:pt x="154636" y="599596"/>
                </a:lnTo>
                <a:lnTo>
                  <a:pt x="135716" y="642400"/>
                </a:lnTo>
                <a:lnTo>
                  <a:pt x="117999" y="685669"/>
                </a:lnTo>
                <a:lnTo>
                  <a:pt x="101490" y="729378"/>
                </a:lnTo>
                <a:lnTo>
                  <a:pt x="86196" y="773499"/>
                </a:lnTo>
                <a:lnTo>
                  <a:pt x="72125" y="818005"/>
                </a:lnTo>
                <a:lnTo>
                  <a:pt x="59284" y="862869"/>
                </a:lnTo>
                <a:lnTo>
                  <a:pt x="47678" y="908065"/>
                </a:lnTo>
                <a:lnTo>
                  <a:pt x="37316" y="953566"/>
                </a:lnTo>
                <a:lnTo>
                  <a:pt x="28204" y="999345"/>
                </a:lnTo>
                <a:lnTo>
                  <a:pt x="20348" y="1045375"/>
                </a:lnTo>
                <a:lnTo>
                  <a:pt x="13757" y="1091629"/>
                </a:lnTo>
                <a:lnTo>
                  <a:pt x="8436" y="1138080"/>
                </a:lnTo>
                <a:lnTo>
                  <a:pt x="4394" y="1184701"/>
                </a:lnTo>
                <a:lnTo>
                  <a:pt x="1635" y="1231467"/>
                </a:lnTo>
                <a:lnTo>
                  <a:pt x="168" y="1278349"/>
                </a:lnTo>
                <a:lnTo>
                  <a:pt x="0" y="1325321"/>
                </a:lnTo>
                <a:lnTo>
                  <a:pt x="1136" y="1372356"/>
                </a:lnTo>
                <a:lnTo>
                  <a:pt x="3585" y="1419427"/>
                </a:lnTo>
                <a:lnTo>
                  <a:pt x="7353" y="1466508"/>
                </a:lnTo>
                <a:lnTo>
                  <a:pt x="12446" y="1513571"/>
                </a:lnTo>
                <a:lnTo>
                  <a:pt x="18873" y="1560590"/>
                </a:lnTo>
                <a:lnTo>
                  <a:pt x="26639" y="1607538"/>
                </a:lnTo>
                <a:lnTo>
                  <a:pt x="35752" y="1654388"/>
                </a:lnTo>
                <a:lnTo>
                  <a:pt x="46219" y="1701112"/>
                </a:lnTo>
                <a:lnTo>
                  <a:pt x="58046" y="1747685"/>
                </a:lnTo>
                <a:lnTo>
                  <a:pt x="71240" y="1794080"/>
                </a:lnTo>
                <a:lnTo>
                  <a:pt x="85809" y="1840269"/>
                </a:lnTo>
                <a:lnTo>
                  <a:pt x="101758" y="1886226"/>
                </a:lnTo>
                <a:lnTo>
                  <a:pt x="119096" y="1931924"/>
                </a:lnTo>
                <a:lnTo>
                  <a:pt x="1696690" y="1307338"/>
                </a:lnTo>
                <a:close/>
              </a:path>
            </a:pathLst>
          </a:custGeom>
          <a:ln w="17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89265" y="2523998"/>
            <a:ext cx="1082040" cy="1696720"/>
          </a:xfrm>
          <a:custGeom>
            <a:avLst/>
            <a:gdLst/>
            <a:ahLst/>
            <a:cxnLst/>
            <a:rect l="l" t="t" r="r" b="b"/>
            <a:pathLst>
              <a:path w="1082040" h="1696720">
                <a:moveTo>
                  <a:pt x="1081531" y="0"/>
                </a:moveTo>
                <a:lnTo>
                  <a:pt x="1032246" y="715"/>
                </a:lnTo>
                <a:lnTo>
                  <a:pt x="983118" y="2854"/>
                </a:lnTo>
                <a:lnTo>
                  <a:pt x="934177" y="6406"/>
                </a:lnTo>
                <a:lnTo>
                  <a:pt x="885451" y="11362"/>
                </a:lnTo>
                <a:lnTo>
                  <a:pt x="836969" y="17710"/>
                </a:lnTo>
                <a:lnTo>
                  <a:pt x="788759" y="25441"/>
                </a:lnTo>
                <a:lnTo>
                  <a:pt x="740849" y="34544"/>
                </a:lnTo>
                <a:lnTo>
                  <a:pt x="693269" y="45009"/>
                </a:lnTo>
                <a:lnTo>
                  <a:pt x="646046" y="56826"/>
                </a:lnTo>
                <a:lnTo>
                  <a:pt x="599210" y="69984"/>
                </a:lnTo>
                <a:lnTo>
                  <a:pt x="552788" y="84472"/>
                </a:lnTo>
                <a:lnTo>
                  <a:pt x="506809" y="100282"/>
                </a:lnTo>
                <a:lnTo>
                  <a:pt x="461302" y="117402"/>
                </a:lnTo>
                <a:lnTo>
                  <a:pt x="416295" y="135822"/>
                </a:lnTo>
                <a:lnTo>
                  <a:pt x="371816" y="155531"/>
                </a:lnTo>
                <a:lnTo>
                  <a:pt x="327895" y="176520"/>
                </a:lnTo>
                <a:lnTo>
                  <a:pt x="284559" y="198778"/>
                </a:lnTo>
                <a:lnTo>
                  <a:pt x="241837" y="222295"/>
                </a:lnTo>
                <a:lnTo>
                  <a:pt x="199758" y="247061"/>
                </a:lnTo>
                <a:lnTo>
                  <a:pt x="158350" y="273064"/>
                </a:lnTo>
                <a:lnTo>
                  <a:pt x="117642" y="300296"/>
                </a:lnTo>
                <a:lnTo>
                  <a:pt x="77662" y="328745"/>
                </a:lnTo>
                <a:lnTo>
                  <a:pt x="38438" y="358401"/>
                </a:lnTo>
                <a:lnTo>
                  <a:pt x="0" y="389254"/>
                </a:lnTo>
                <a:lnTo>
                  <a:pt x="1081531" y="1696593"/>
                </a:lnTo>
                <a:lnTo>
                  <a:pt x="1081531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089265" y="2523998"/>
            <a:ext cx="1082040" cy="1696720"/>
          </a:xfrm>
          <a:custGeom>
            <a:avLst/>
            <a:gdLst/>
            <a:ahLst/>
            <a:cxnLst/>
            <a:rect l="l" t="t" r="r" b="b"/>
            <a:pathLst>
              <a:path w="1082040" h="1696720">
                <a:moveTo>
                  <a:pt x="1081531" y="1696593"/>
                </a:moveTo>
                <a:lnTo>
                  <a:pt x="1081531" y="0"/>
                </a:lnTo>
                <a:lnTo>
                  <a:pt x="1032246" y="715"/>
                </a:lnTo>
                <a:lnTo>
                  <a:pt x="983118" y="2854"/>
                </a:lnTo>
                <a:lnTo>
                  <a:pt x="934177" y="6406"/>
                </a:lnTo>
                <a:lnTo>
                  <a:pt x="885451" y="11362"/>
                </a:lnTo>
                <a:lnTo>
                  <a:pt x="836969" y="17710"/>
                </a:lnTo>
                <a:lnTo>
                  <a:pt x="788759" y="25441"/>
                </a:lnTo>
                <a:lnTo>
                  <a:pt x="740849" y="34544"/>
                </a:lnTo>
                <a:lnTo>
                  <a:pt x="693269" y="45009"/>
                </a:lnTo>
                <a:lnTo>
                  <a:pt x="646046" y="56826"/>
                </a:lnTo>
                <a:lnTo>
                  <a:pt x="599210" y="69984"/>
                </a:lnTo>
                <a:lnTo>
                  <a:pt x="552788" y="84472"/>
                </a:lnTo>
                <a:lnTo>
                  <a:pt x="506809" y="100282"/>
                </a:lnTo>
                <a:lnTo>
                  <a:pt x="461302" y="117402"/>
                </a:lnTo>
                <a:lnTo>
                  <a:pt x="416295" y="135822"/>
                </a:lnTo>
                <a:lnTo>
                  <a:pt x="371816" y="155531"/>
                </a:lnTo>
                <a:lnTo>
                  <a:pt x="327895" y="176520"/>
                </a:lnTo>
                <a:lnTo>
                  <a:pt x="284559" y="198778"/>
                </a:lnTo>
                <a:lnTo>
                  <a:pt x="241837" y="222295"/>
                </a:lnTo>
                <a:lnTo>
                  <a:pt x="199758" y="247061"/>
                </a:lnTo>
                <a:lnTo>
                  <a:pt x="158350" y="273064"/>
                </a:lnTo>
                <a:lnTo>
                  <a:pt x="117642" y="300296"/>
                </a:lnTo>
                <a:lnTo>
                  <a:pt x="77662" y="328745"/>
                </a:lnTo>
                <a:lnTo>
                  <a:pt x="38438" y="358401"/>
                </a:lnTo>
                <a:lnTo>
                  <a:pt x="0" y="389254"/>
                </a:lnTo>
                <a:lnTo>
                  <a:pt x="1081531" y="1696593"/>
                </a:lnTo>
                <a:close/>
              </a:path>
            </a:pathLst>
          </a:custGeom>
          <a:ln w="17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9632568" y="4432554"/>
            <a:ext cx="6216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Calibri"/>
                <a:cs typeface="Calibri"/>
              </a:rPr>
              <a:t>Si;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69%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743825" y="3800475"/>
            <a:ext cx="7188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alibri"/>
                <a:cs typeface="Calibri"/>
              </a:rPr>
              <a:t>No;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20%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348091" y="2936240"/>
            <a:ext cx="715010" cy="51815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79705" marR="5080" indent="-167640">
              <a:lnSpc>
                <a:spcPct val="102099"/>
              </a:lnSpc>
              <a:spcBef>
                <a:spcPts val="60"/>
              </a:spcBef>
            </a:pPr>
            <a:r>
              <a:rPr sz="1600" dirty="0">
                <a:latin typeface="Calibri"/>
                <a:cs typeface="Calibri"/>
              </a:rPr>
              <a:t>NS /</a:t>
            </a:r>
            <a:r>
              <a:rPr sz="1600" spc="-1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NR;  </a:t>
            </a:r>
            <a:r>
              <a:rPr sz="1600" spc="5" dirty="0">
                <a:latin typeface="Calibri"/>
                <a:cs typeface="Calibri"/>
              </a:rPr>
              <a:t>11%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375650" y="2117089"/>
            <a:ext cx="109220" cy="111760"/>
          </a:xfrm>
          <a:custGeom>
            <a:avLst/>
            <a:gdLst/>
            <a:ahLst/>
            <a:cxnLst/>
            <a:rect l="l" t="t" r="r" b="b"/>
            <a:pathLst>
              <a:path w="109220" h="111760">
                <a:moveTo>
                  <a:pt x="0" y="111760"/>
                </a:moveTo>
                <a:lnTo>
                  <a:pt x="109220" y="111760"/>
                </a:lnTo>
                <a:lnTo>
                  <a:pt x="109220" y="0"/>
                </a:lnTo>
                <a:lnTo>
                  <a:pt x="0" y="0"/>
                </a:lnTo>
                <a:lnTo>
                  <a:pt x="0" y="11176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822690" y="2117089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59" h="111760">
                <a:moveTo>
                  <a:pt x="0" y="111760"/>
                </a:moveTo>
                <a:lnTo>
                  <a:pt x="111759" y="111760"/>
                </a:lnTo>
                <a:lnTo>
                  <a:pt x="111759" y="0"/>
                </a:lnTo>
                <a:lnTo>
                  <a:pt x="0" y="0"/>
                </a:lnTo>
                <a:lnTo>
                  <a:pt x="0" y="11176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368790" y="2117089"/>
            <a:ext cx="109220" cy="111760"/>
          </a:xfrm>
          <a:custGeom>
            <a:avLst/>
            <a:gdLst/>
            <a:ahLst/>
            <a:cxnLst/>
            <a:rect l="l" t="t" r="r" b="b"/>
            <a:pathLst>
              <a:path w="109220" h="111760">
                <a:moveTo>
                  <a:pt x="0" y="111760"/>
                </a:moveTo>
                <a:lnTo>
                  <a:pt x="109220" y="111760"/>
                </a:lnTo>
                <a:lnTo>
                  <a:pt x="109220" y="0"/>
                </a:lnTo>
                <a:lnTo>
                  <a:pt x="0" y="0"/>
                </a:lnTo>
                <a:lnTo>
                  <a:pt x="0" y="11176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356729" y="1045210"/>
            <a:ext cx="3569970" cy="12407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065" marR="5080" algn="ctr">
              <a:lnSpc>
                <a:spcPct val="103099"/>
              </a:lnSpc>
              <a:spcBef>
                <a:spcPts val="50"/>
              </a:spcBef>
            </a:pPr>
            <a:r>
              <a:rPr sz="1900" b="1" dirty="0">
                <a:latin typeface="Calibri"/>
                <a:cs typeface="Calibri"/>
              </a:rPr>
              <a:t>¿El reality </a:t>
            </a:r>
            <a:r>
              <a:rPr sz="1900" b="1" spc="-5" dirty="0">
                <a:latin typeface="Calibri"/>
                <a:cs typeface="Calibri"/>
              </a:rPr>
              <a:t>Primera </a:t>
            </a:r>
            <a:r>
              <a:rPr sz="1900" b="1" spc="5" dirty="0">
                <a:latin typeface="Calibri"/>
                <a:cs typeface="Calibri"/>
              </a:rPr>
              <a:t>Plana </a:t>
            </a:r>
            <a:r>
              <a:rPr sz="1900" b="1" spc="10" dirty="0">
                <a:latin typeface="Calibri"/>
                <a:cs typeface="Calibri"/>
              </a:rPr>
              <a:t>le </a:t>
            </a:r>
            <a:r>
              <a:rPr sz="1900" b="1" dirty="0">
                <a:latin typeface="Calibri"/>
                <a:cs typeface="Calibri"/>
              </a:rPr>
              <a:t>ayuda </a:t>
            </a:r>
            <a:r>
              <a:rPr sz="1900" b="1" spc="5" dirty="0">
                <a:latin typeface="Calibri"/>
                <a:cs typeface="Calibri"/>
              </a:rPr>
              <a:t>a  </a:t>
            </a:r>
            <a:r>
              <a:rPr sz="1900" b="1" dirty="0">
                <a:latin typeface="Calibri"/>
                <a:cs typeface="Calibri"/>
              </a:rPr>
              <a:t>entender </a:t>
            </a:r>
            <a:r>
              <a:rPr sz="1900" b="1" spc="10" dirty="0">
                <a:latin typeface="Calibri"/>
                <a:cs typeface="Calibri"/>
              </a:rPr>
              <a:t>la </a:t>
            </a:r>
            <a:r>
              <a:rPr sz="1900" b="1" spc="5" dirty="0">
                <a:latin typeface="Calibri"/>
                <a:cs typeface="Calibri"/>
              </a:rPr>
              <a:t>labor </a:t>
            </a:r>
            <a:r>
              <a:rPr sz="1900" b="1" spc="10" dirty="0">
                <a:latin typeface="Calibri"/>
                <a:cs typeface="Calibri"/>
              </a:rPr>
              <a:t>que </a:t>
            </a:r>
            <a:r>
              <a:rPr sz="1900" b="1" spc="-5" dirty="0">
                <a:latin typeface="Calibri"/>
                <a:cs typeface="Calibri"/>
              </a:rPr>
              <a:t>realizan </a:t>
            </a:r>
            <a:r>
              <a:rPr sz="1900" b="1" spc="10" dirty="0">
                <a:latin typeface="Calibri"/>
                <a:cs typeface="Calibri"/>
              </a:rPr>
              <a:t>los  </a:t>
            </a:r>
            <a:r>
              <a:rPr sz="1900" b="1" dirty="0">
                <a:latin typeface="Calibri"/>
                <a:cs typeface="Calibri"/>
              </a:rPr>
              <a:t>periodistas?</a:t>
            </a:r>
            <a:r>
              <a:rPr sz="1900" b="1" spc="400" dirty="0">
                <a:latin typeface="Calibri"/>
                <a:cs typeface="Calibri"/>
              </a:rPr>
              <a:t> </a:t>
            </a:r>
            <a:r>
              <a:rPr sz="1900" b="1" spc="5" dirty="0">
                <a:latin typeface="Calibri"/>
                <a:cs typeface="Calibri"/>
              </a:rPr>
              <a:t>(NOVIEMBRE)</a:t>
            </a:r>
            <a:endParaRPr sz="1900">
              <a:latin typeface="Calibri"/>
              <a:cs typeface="Calibri"/>
            </a:endParaRPr>
          </a:p>
          <a:p>
            <a:pPr marL="1181735">
              <a:lnSpc>
                <a:spcPct val="100000"/>
              </a:lnSpc>
              <a:spcBef>
                <a:spcPts val="640"/>
              </a:spcBef>
              <a:tabLst>
                <a:tab pos="1629410" algn="l"/>
                <a:tab pos="2175510" algn="l"/>
              </a:tabLst>
            </a:pPr>
            <a:r>
              <a:rPr sz="1600" dirty="0">
                <a:latin typeface="Calibri"/>
                <a:cs typeface="Calibri"/>
              </a:rPr>
              <a:t>Si	No	NS /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NR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" y="744219"/>
            <a:ext cx="12190730" cy="12700"/>
          </a:xfrm>
          <a:custGeom>
            <a:avLst/>
            <a:gdLst/>
            <a:ahLst/>
            <a:cxnLst/>
            <a:rect l="l" t="t" r="r" b="b"/>
            <a:pathLst>
              <a:path w="12190730" h="12700">
                <a:moveTo>
                  <a:pt x="0" y="12700"/>
                </a:moveTo>
                <a:lnTo>
                  <a:pt x="12190730" y="12700"/>
                </a:lnTo>
                <a:lnTo>
                  <a:pt x="121907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0" y="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70">
                <a:moveTo>
                  <a:pt x="0" y="0"/>
                </a:moveTo>
                <a:lnTo>
                  <a:pt x="0" y="750570"/>
                </a:lnTo>
              </a:path>
            </a:pathLst>
          </a:custGeom>
          <a:ln w="12700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67939" y="68516"/>
            <a:ext cx="66224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5" dirty="0">
                <a:latin typeface="Calibri"/>
                <a:cs typeface="Calibri"/>
              </a:rPr>
              <a:t>Nivel </a:t>
            </a:r>
            <a:r>
              <a:rPr sz="3600" b="0" dirty="0">
                <a:latin typeface="Calibri"/>
                <a:cs typeface="Calibri"/>
              </a:rPr>
              <a:t>de </a:t>
            </a:r>
            <a:r>
              <a:rPr sz="3600" b="0" spc="-10" dirty="0">
                <a:latin typeface="Calibri"/>
                <a:cs typeface="Calibri"/>
              </a:rPr>
              <a:t>comprensión </a:t>
            </a:r>
            <a:r>
              <a:rPr sz="3600" b="0" spc="-5" dirty="0">
                <a:latin typeface="Calibri"/>
                <a:cs typeface="Calibri"/>
              </a:rPr>
              <a:t>de</a:t>
            </a:r>
            <a:r>
              <a:rPr sz="3600" b="0" spc="-70" dirty="0">
                <a:latin typeface="Calibri"/>
                <a:cs typeface="Calibri"/>
              </a:rPr>
              <a:t> </a:t>
            </a:r>
            <a:r>
              <a:rPr sz="3600" b="0" spc="-15" dirty="0">
                <a:latin typeface="Calibri"/>
                <a:cs typeface="Calibri"/>
              </a:rPr>
              <a:t>conceptos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181089"/>
            <a:ext cx="12192000" cy="676910"/>
          </a:xfrm>
          <a:custGeom>
            <a:avLst/>
            <a:gdLst/>
            <a:ahLst/>
            <a:cxnLst/>
            <a:rect l="l" t="t" r="r" b="b"/>
            <a:pathLst>
              <a:path w="12192000" h="676909">
                <a:moveTo>
                  <a:pt x="12191999" y="0"/>
                </a:moveTo>
                <a:lnTo>
                  <a:pt x="0" y="0"/>
                </a:lnTo>
                <a:lnTo>
                  <a:pt x="0" y="676907"/>
                </a:lnTo>
                <a:lnTo>
                  <a:pt x="12191999" y="676907"/>
                </a:lnTo>
                <a:lnTo>
                  <a:pt x="12191999" y="0"/>
                </a:lnTo>
                <a:close/>
              </a:path>
            </a:pathLst>
          </a:custGeom>
          <a:solidFill>
            <a:srgbClr val="005E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174739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700"/>
                </a:moveTo>
                <a:lnTo>
                  <a:pt x="12191999" y="12700"/>
                </a:lnTo>
                <a:lnTo>
                  <a:pt x="1219199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020" y="5885179"/>
            <a:ext cx="2014220" cy="9728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65779" y="6231572"/>
            <a:ext cx="7758430" cy="549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60"/>
              </a:lnSpc>
              <a:spcBef>
                <a:spcPts val="100"/>
              </a:spcBef>
            </a:pPr>
            <a:r>
              <a:rPr sz="1800" spc="-105" dirty="0">
                <a:solidFill>
                  <a:srgbClr val="FFFFFF"/>
                </a:solidFill>
                <a:latin typeface="Calibri"/>
                <a:cs typeface="Calibri"/>
              </a:rPr>
              <a:t>P.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una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escala del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 al 10,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donde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0 es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nada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y 10 es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mucho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¿cuánto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diría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usted</a:t>
            </a:r>
            <a:r>
              <a:rPr sz="1800" spc="3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206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comprende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los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siguientes</a:t>
            </a:r>
            <a:r>
              <a:rPr sz="18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conceptos?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998200" y="0"/>
            <a:ext cx="1193799" cy="74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6428" y="1181506"/>
            <a:ext cx="2167890" cy="781050"/>
          </a:xfrm>
          <a:custGeom>
            <a:avLst/>
            <a:gdLst/>
            <a:ahLst/>
            <a:cxnLst/>
            <a:rect l="l" t="t" r="r" b="b"/>
            <a:pathLst>
              <a:path w="2167890" h="781050">
                <a:moveTo>
                  <a:pt x="0" y="780643"/>
                </a:moveTo>
                <a:lnTo>
                  <a:pt x="2167509" y="780643"/>
                </a:lnTo>
                <a:lnTo>
                  <a:pt x="2167509" y="0"/>
                </a:lnTo>
                <a:lnTo>
                  <a:pt x="0" y="0"/>
                </a:lnTo>
                <a:lnTo>
                  <a:pt x="0" y="78064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43988" y="1181506"/>
            <a:ext cx="1456690" cy="781050"/>
          </a:xfrm>
          <a:custGeom>
            <a:avLst/>
            <a:gdLst/>
            <a:ahLst/>
            <a:cxnLst/>
            <a:rect l="l" t="t" r="r" b="b"/>
            <a:pathLst>
              <a:path w="1456689" h="781050">
                <a:moveTo>
                  <a:pt x="0" y="780643"/>
                </a:moveTo>
                <a:lnTo>
                  <a:pt x="1456436" y="780643"/>
                </a:lnTo>
                <a:lnTo>
                  <a:pt x="1456436" y="0"/>
                </a:lnTo>
                <a:lnTo>
                  <a:pt x="0" y="0"/>
                </a:lnTo>
                <a:lnTo>
                  <a:pt x="0" y="78064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00296" y="1181506"/>
            <a:ext cx="1456690" cy="781050"/>
          </a:xfrm>
          <a:custGeom>
            <a:avLst/>
            <a:gdLst/>
            <a:ahLst/>
            <a:cxnLst/>
            <a:rect l="l" t="t" r="r" b="b"/>
            <a:pathLst>
              <a:path w="1456689" h="781050">
                <a:moveTo>
                  <a:pt x="0" y="780643"/>
                </a:moveTo>
                <a:lnTo>
                  <a:pt x="1456436" y="780643"/>
                </a:lnTo>
                <a:lnTo>
                  <a:pt x="1456436" y="0"/>
                </a:lnTo>
                <a:lnTo>
                  <a:pt x="0" y="0"/>
                </a:lnTo>
                <a:lnTo>
                  <a:pt x="0" y="78064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56733" y="1181506"/>
            <a:ext cx="1456690" cy="781050"/>
          </a:xfrm>
          <a:custGeom>
            <a:avLst/>
            <a:gdLst/>
            <a:ahLst/>
            <a:cxnLst/>
            <a:rect l="l" t="t" r="r" b="b"/>
            <a:pathLst>
              <a:path w="1456690" h="781050">
                <a:moveTo>
                  <a:pt x="0" y="780643"/>
                </a:moveTo>
                <a:lnTo>
                  <a:pt x="1456436" y="780643"/>
                </a:lnTo>
                <a:lnTo>
                  <a:pt x="1456436" y="0"/>
                </a:lnTo>
                <a:lnTo>
                  <a:pt x="0" y="0"/>
                </a:lnTo>
                <a:lnTo>
                  <a:pt x="0" y="78064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13168" y="1181506"/>
            <a:ext cx="1456690" cy="781050"/>
          </a:xfrm>
          <a:custGeom>
            <a:avLst/>
            <a:gdLst/>
            <a:ahLst/>
            <a:cxnLst/>
            <a:rect l="l" t="t" r="r" b="b"/>
            <a:pathLst>
              <a:path w="1456690" h="781050">
                <a:moveTo>
                  <a:pt x="0" y="780643"/>
                </a:moveTo>
                <a:lnTo>
                  <a:pt x="1456436" y="780643"/>
                </a:lnTo>
                <a:lnTo>
                  <a:pt x="1456436" y="0"/>
                </a:lnTo>
                <a:lnTo>
                  <a:pt x="0" y="0"/>
                </a:lnTo>
                <a:lnTo>
                  <a:pt x="0" y="78064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69478" y="1181506"/>
            <a:ext cx="1456690" cy="781050"/>
          </a:xfrm>
          <a:custGeom>
            <a:avLst/>
            <a:gdLst/>
            <a:ahLst/>
            <a:cxnLst/>
            <a:rect l="l" t="t" r="r" b="b"/>
            <a:pathLst>
              <a:path w="1456690" h="781050">
                <a:moveTo>
                  <a:pt x="0" y="780643"/>
                </a:moveTo>
                <a:lnTo>
                  <a:pt x="1456435" y="780643"/>
                </a:lnTo>
                <a:lnTo>
                  <a:pt x="1456435" y="0"/>
                </a:lnTo>
                <a:lnTo>
                  <a:pt x="0" y="0"/>
                </a:lnTo>
                <a:lnTo>
                  <a:pt x="0" y="78064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43098" y="1961260"/>
            <a:ext cx="2913379" cy="980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69478" y="1962137"/>
            <a:ext cx="1456690" cy="981075"/>
          </a:xfrm>
          <a:custGeom>
            <a:avLst/>
            <a:gdLst/>
            <a:ahLst/>
            <a:cxnLst/>
            <a:rect l="l" t="t" r="r" b="b"/>
            <a:pathLst>
              <a:path w="1456690" h="981075">
                <a:moveTo>
                  <a:pt x="0" y="980452"/>
                </a:moveTo>
                <a:lnTo>
                  <a:pt x="1456435" y="980452"/>
                </a:lnTo>
                <a:lnTo>
                  <a:pt x="1456435" y="0"/>
                </a:lnTo>
                <a:lnTo>
                  <a:pt x="0" y="0"/>
                </a:lnTo>
                <a:lnTo>
                  <a:pt x="0" y="980452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43098" y="2941701"/>
            <a:ext cx="2913379" cy="9855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69478" y="2942589"/>
            <a:ext cx="1456690" cy="984885"/>
          </a:xfrm>
          <a:custGeom>
            <a:avLst/>
            <a:gdLst/>
            <a:ahLst/>
            <a:cxnLst/>
            <a:rect l="l" t="t" r="r" b="b"/>
            <a:pathLst>
              <a:path w="1456690" h="984885">
                <a:moveTo>
                  <a:pt x="0" y="984885"/>
                </a:moveTo>
                <a:lnTo>
                  <a:pt x="1456435" y="984885"/>
                </a:lnTo>
                <a:lnTo>
                  <a:pt x="1456435" y="0"/>
                </a:lnTo>
                <a:lnTo>
                  <a:pt x="0" y="0"/>
                </a:lnTo>
                <a:lnTo>
                  <a:pt x="0" y="984885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43098" y="3927221"/>
            <a:ext cx="2913379" cy="9804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69478" y="3927462"/>
            <a:ext cx="1456690" cy="981075"/>
          </a:xfrm>
          <a:custGeom>
            <a:avLst/>
            <a:gdLst/>
            <a:ahLst/>
            <a:cxnLst/>
            <a:rect l="l" t="t" r="r" b="b"/>
            <a:pathLst>
              <a:path w="1456690" h="981075">
                <a:moveTo>
                  <a:pt x="0" y="980452"/>
                </a:moveTo>
                <a:lnTo>
                  <a:pt x="1456435" y="980452"/>
                </a:lnTo>
                <a:lnTo>
                  <a:pt x="1456435" y="0"/>
                </a:lnTo>
                <a:lnTo>
                  <a:pt x="0" y="0"/>
                </a:lnTo>
                <a:lnTo>
                  <a:pt x="0" y="980452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43098" y="4907635"/>
            <a:ext cx="4368800" cy="9804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69478" y="4907915"/>
            <a:ext cx="1456690" cy="981075"/>
          </a:xfrm>
          <a:custGeom>
            <a:avLst/>
            <a:gdLst/>
            <a:ahLst/>
            <a:cxnLst/>
            <a:rect l="l" t="t" r="r" b="b"/>
            <a:pathLst>
              <a:path w="1456690" h="981075">
                <a:moveTo>
                  <a:pt x="0" y="980452"/>
                </a:moveTo>
                <a:lnTo>
                  <a:pt x="1456435" y="980452"/>
                </a:lnTo>
                <a:lnTo>
                  <a:pt x="1456435" y="0"/>
                </a:lnTo>
                <a:lnTo>
                  <a:pt x="0" y="0"/>
                </a:lnTo>
                <a:lnTo>
                  <a:pt x="0" y="980452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43988" y="1175130"/>
            <a:ext cx="0" cy="4719955"/>
          </a:xfrm>
          <a:custGeom>
            <a:avLst/>
            <a:gdLst/>
            <a:ahLst/>
            <a:cxnLst/>
            <a:rect l="l" t="t" r="r" b="b"/>
            <a:pathLst>
              <a:path h="4719955">
                <a:moveTo>
                  <a:pt x="0" y="0"/>
                </a:moveTo>
                <a:lnTo>
                  <a:pt x="0" y="471958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900296" y="1175130"/>
            <a:ext cx="0" cy="4719955"/>
          </a:xfrm>
          <a:custGeom>
            <a:avLst/>
            <a:gdLst/>
            <a:ahLst/>
            <a:cxnLst/>
            <a:rect l="l" t="t" r="r" b="b"/>
            <a:pathLst>
              <a:path h="4719955">
                <a:moveTo>
                  <a:pt x="0" y="0"/>
                </a:moveTo>
                <a:lnTo>
                  <a:pt x="0" y="471958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56733" y="1175130"/>
            <a:ext cx="0" cy="4719955"/>
          </a:xfrm>
          <a:custGeom>
            <a:avLst/>
            <a:gdLst/>
            <a:ahLst/>
            <a:cxnLst/>
            <a:rect l="l" t="t" r="r" b="b"/>
            <a:pathLst>
              <a:path h="4719955">
                <a:moveTo>
                  <a:pt x="0" y="0"/>
                </a:moveTo>
                <a:lnTo>
                  <a:pt x="0" y="471958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13168" y="1175130"/>
            <a:ext cx="0" cy="4719955"/>
          </a:xfrm>
          <a:custGeom>
            <a:avLst/>
            <a:gdLst/>
            <a:ahLst/>
            <a:cxnLst/>
            <a:rect l="l" t="t" r="r" b="b"/>
            <a:pathLst>
              <a:path h="4719955">
                <a:moveTo>
                  <a:pt x="0" y="0"/>
                </a:moveTo>
                <a:lnTo>
                  <a:pt x="0" y="471958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269478" y="1175130"/>
            <a:ext cx="0" cy="4719955"/>
          </a:xfrm>
          <a:custGeom>
            <a:avLst/>
            <a:gdLst/>
            <a:ahLst/>
            <a:cxnLst/>
            <a:rect l="l" t="t" r="r" b="b"/>
            <a:pathLst>
              <a:path h="4719955">
                <a:moveTo>
                  <a:pt x="0" y="0"/>
                </a:moveTo>
                <a:lnTo>
                  <a:pt x="0" y="471958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0078" y="1962150"/>
            <a:ext cx="9462770" cy="0"/>
          </a:xfrm>
          <a:custGeom>
            <a:avLst/>
            <a:gdLst/>
            <a:ahLst/>
            <a:cxnLst/>
            <a:rect l="l" t="t" r="r" b="b"/>
            <a:pathLst>
              <a:path w="9462770">
                <a:moveTo>
                  <a:pt x="0" y="0"/>
                </a:moveTo>
                <a:lnTo>
                  <a:pt x="9462185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0078" y="2942589"/>
            <a:ext cx="9462770" cy="0"/>
          </a:xfrm>
          <a:custGeom>
            <a:avLst/>
            <a:gdLst/>
            <a:ahLst/>
            <a:cxnLst/>
            <a:rect l="l" t="t" r="r" b="b"/>
            <a:pathLst>
              <a:path w="9462770">
                <a:moveTo>
                  <a:pt x="0" y="0"/>
                </a:moveTo>
                <a:lnTo>
                  <a:pt x="946218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0078" y="3927475"/>
            <a:ext cx="9462770" cy="0"/>
          </a:xfrm>
          <a:custGeom>
            <a:avLst/>
            <a:gdLst/>
            <a:ahLst/>
            <a:cxnLst/>
            <a:rect l="l" t="t" r="r" b="b"/>
            <a:pathLst>
              <a:path w="9462770">
                <a:moveTo>
                  <a:pt x="0" y="0"/>
                </a:moveTo>
                <a:lnTo>
                  <a:pt x="946218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0078" y="4907915"/>
            <a:ext cx="9462770" cy="0"/>
          </a:xfrm>
          <a:custGeom>
            <a:avLst/>
            <a:gdLst/>
            <a:ahLst/>
            <a:cxnLst/>
            <a:rect l="l" t="t" r="r" b="b"/>
            <a:pathLst>
              <a:path w="9462770">
                <a:moveTo>
                  <a:pt x="0" y="0"/>
                </a:moveTo>
                <a:lnTo>
                  <a:pt x="946218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6428" y="1175130"/>
            <a:ext cx="0" cy="4719955"/>
          </a:xfrm>
          <a:custGeom>
            <a:avLst/>
            <a:gdLst/>
            <a:ahLst/>
            <a:cxnLst/>
            <a:rect l="l" t="t" r="r" b="b"/>
            <a:pathLst>
              <a:path h="4719955">
                <a:moveTo>
                  <a:pt x="0" y="0"/>
                </a:moveTo>
                <a:lnTo>
                  <a:pt x="0" y="471958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725914" y="1175130"/>
            <a:ext cx="0" cy="4719955"/>
          </a:xfrm>
          <a:custGeom>
            <a:avLst/>
            <a:gdLst/>
            <a:ahLst/>
            <a:cxnLst/>
            <a:rect l="l" t="t" r="r" b="b"/>
            <a:pathLst>
              <a:path h="4719955">
                <a:moveTo>
                  <a:pt x="0" y="0"/>
                </a:moveTo>
                <a:lnTo>
                  <a:pt x="0" y="471958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078" y="1181480"/>
            <a:ext cx="9462770" cy="0"/>
          </a:xfrm>
          <a:custGeom>
            <a:avLst/>
            <a:gdLst/>
            <a:ahLst/>
            <a:cxnLst/>
            <a:rect l="l" t="t" r="r" b="b"/>
            <a:pathLst>
              <a:path w="9462770">
                <a:moveTo>
                  <a:pt x="0" y="0"/>
                </a:moveTo>
                <a:lnTo>
                  <a:pt x="946218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0078" y="5888367"/>
            <a:ext cx="9462770" cy="0"/>
          </a:xfrm>
          <a:custGeom>
            <a:avLst/>
            <a:gdLst/>
            <a:ahLst/>
            <a:cxnLst/>
            <a:rect l="l" t="t" r="r" b="b"/>
            <a:pathLst>
              <a:path w="9462770">
                <a:moveTo>
                  <a:pt x="0" y="0"/>
                </a:moveTo>
                <a:lnTo>
                  <a:pt x="946218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7" name="object 37"/>
          <p:cNvGraphicFramePr>
            <a:graphicFrameLocks noGrp="1"/>
          </p:cNvGraphicFramePr>
          <p:nvPr/>
        </p:nvGraphicFramePr>
        <p:xfrm>
          <a:off x="276428" y="1181506"/>
          <a:ext cx="9144632" cy="47068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7255"/>
                <a:gridCol w="1564640"/>
                <a:gridCol w="1348104"/>
                <a:gridCol w="1435734"/>
                <a:gridCol w="1477009"/>
                <a:gridCol w="1151890"/>
              </a:tblGrid>
              <a:tr h="7806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R="98425"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 y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R="10033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Muy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poco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9065" marB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22909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 y</a:t>
                      </a:r>
                      <a:r>
                        <a:rPr sz="16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41529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Poco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9065" marB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 y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22860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Neutro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9065" marB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 y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24765" algn="ct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Bastante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9065" marB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7815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 y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Mucho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9065" marB="0">
                    <a:solidFill>
                      <a:srgbClr val="5B9BD4"/>
                    </a:solidFill>
                  </a:tcPr>
                </a:tc>
              </a:tr>
              <a:tr h="9804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Buen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Gobierno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04520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600" spc="10" dirty="0">
                          <a:latin typeface="Calibri"/>
                          <a:cs typeface="Calibri"/>
                        </a:rPr>
                        <a:t>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96570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600" spc="10" dirty="0">
                          <a:latin typeface="Calibri"/>
                          <a:cs typeface="Calibri"/>
                        </a:rPr>
                        <a:t>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5400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600" spc="10" dirty="0">
                          <a:latin typeface="Calibri"/>
                          <a:cs typeface="Calibri"/>
                        </a:rPr>
                        <a:t>9%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5400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600" b="1" spc="5" dirty="0">
                          <a:latin typeface="Calibri"/>
                          <a:cs typeface="Calibri"/>
                        </a:rPr>
                        <a:t>74%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235585" algn="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600" spc="10" dirty="0">
                          <a:latin typeface="Calibri"/>
                          <a:cs typeface="Calibri"/>
                        </a:rPr>
                        <a:t>18%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2DEEE"/>
                    </a:solidFill>
                  </a:tcPr>
                </a:tc>
              </a:tr>
              <a:tr h="984872">
                <a:tc>
                  <a:txBody>
                    <a:bodyPr/>
                    <a:lstStyle/>
                    <a:p>
                      <a:pPr marL="9525" marR="219710">
                        <a:lnSpc>
                          <a:spcPts val="1920"/>
                        </a:lnSpc>
                        <a:spcBef>
                          <a:spcPts val="45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Transparencia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 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responsabilidad en el  manejo de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los</a:t>
                      </a:r>
                      <a:r>
                        <a:rPr sz="16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recursos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9525">
                        <a:lnSpc>
                          <a:spcPts val="1845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públicos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04520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600" spc="10" dirty="0">
                          <a:latin typeface="Calibri"/>
                          <a:cs typeface="Calibri"/>
                        </a:rPr>
                        <a:t>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96570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600" spc="10" dirty="0">
                          <a:latin typeface="Calibri"/>
                          <a:cs typeface="Calibri"/>
                        </a:rPr>
                        <a:t>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5400"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600" spc="10" dirty="0">
                          <a:latin typeface="Calibri"/>
                          <a:cs typeface="Calibri"/>
                        </a:rPr>
                        <a:t>2%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3495"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36%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233679" algn="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600" b="1" spc="5" dirty="0">
                          <a:latin typeface="Calibri"/>
                          <a:cs typeface="Calibri"/>
                        </a:rPr>
                        <a:t>63%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A9D18E"/>
                    </a:solidFill>
                  </a:tcPr>
                </a:tc>
              </a:tr>
              <a:tr h="9804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525" marR="80010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Participación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ciudadana 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 asuntos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desarrollo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04520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600" spc="10" dirty="0">
                          <a:latin typeface="Calibri"/>
                          <a:cs typeface="Calibri"/>
                        </a:rPr>
                        <a:t>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96570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600" spc="10" dirty="0">
                          <a:latin typeface="Calibri"/>
                          <a:cs typeface="Calibri"/>
                        </a:rPr>
                        <a:t>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5400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600" spc="10" dirty="0">
                          <a:latin typeface="Calibri"/>
                          <a:cs typeface="Calibri"/>
                        </a:rPr>
                        <a:t>7%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6034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600" b="1" spc="5" dirty="0">
                          <a:latin typeface="Calibri"/>
                          <a:cs typeface="Calibri"/>
                        </a:rPr>
                        <a:t>44%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233679" algn="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600" b="1" spc="5" dirty="0">
                          <a:latin typeface="Calibri"/>
                          <a:cs typeface="Calibri"/>
                        </a:rPr>
                        <a:t>49%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A9D18E"/>
                    </a:solidFill>
                  </a:tcPr>
                </a:tc>
              </a:tr>
              <a:tr h="9804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Periodismo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95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investigación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04520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600" spc="10" dirty="0">
                          <a:latin typeface="Calibri"/>
                          <a:cs typeface="Calibri"/>
                        </a:rPr>
                        <a:t>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96570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600" spc="10" dirty="0">
                          <a:latin typeface="Calibri"/>
                          <a:cs typeface="Calibri"/>
                        </a:rPr>
                        <a:t>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5400"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600" spc="10" dirty="0">
                          <a:latin typeface="Calibri"/>
                          <a:cs typeface="Calibri"/>
                        </a:rPr>
                        <a:t>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3495"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28%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233679" algn="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600" b="1" spc="5" dirty="0">
                          <a:latin typeface="Calibri"/>
                          <a:cs typeface="Calibri"/>
                        </a:rPr>
                        <a:t>72%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A9D18E"/>
                    </a:solidFill>
                  </a:tcPr>
                </a:tc>
              </a:tr>
            </a:tbl>
          </a:graphicData>
        </a:graphic>
      </p:graphicFrame>
      <p:sp>
        <p:nvSpPr>
          <p:cNvPr id="38" name="object 38"/>
          <p:cNvSpPr txBox="1"/>
          <p:nvPr/>
        </p:nvSpPr>
        <p:spPr>
          <a:xfrm>
            <a:off x="9950450" y="1946910"/>
            <a:ext cx="1272540" cy="9144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263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95"/>
              </a:spcBef>
            </a:pPr>
            <a:r>
              <a:rPr sz="1800" dirty="0">
                <a:latin typeface="Calibri"/>
                <a:cs typeface="Calibri"/>
              </a:rPr>
              <a:t>8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1800" spc="5" dirty="0">
                <a:latin typeface="Calibri"/>
                <a:cs typeface="Calibri"/>
              </a:rPr>
              <a:t>10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950450" y="2940050"/>
            <a:ext cx="1272540" cy="9144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257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90"/>
              </a:spcBef>
            </a:pPr>
            <a:r>
              <a:rPr sz="1800" dirty="0">
                <a:latin typeface="Calibri"/>
                <a:cs typeface="Calibri"/>
              </a:rPr>
              <a:t>9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1800" spc="5" dirty="0">
                <a:latin typeface="Calibri"/>
                <a:cs typeface="Calibri"/>
              </a:rPr>
              <a:t>10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965690" y="3968750"/>
            <a:ext cx="1257300" cy="9144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276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5"/>
              </a:spcBef>
            </a:pPr>
            <a:r>
              <a:rPr sz="1800" dirty="0">
                <a:latin typeface="Calibri"/>
                <a:cs typeface="Calibri"/>
              </a:rPr>
              <a:t>8</a:t>
            </a:r>
            <a:endParaRPr sz="18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  <a:spcBef>
                <a:spcPts val="1085"/>
              </a:spcBef>
            </a:pPr>
            <a:r>
              <a:rPr sz="1800" spc="5" dirty="0">
                <a:latin typeface="Calibri"/>
                <a:cs typeface="Calibri"/>
              </a:rPr>
              <a:t>10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965690" y="4961890"/>
            <a:ext cx="1257300" cy="9144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276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5"/>
              </a:spcBef>
            </a:pPr>
            <a:r>
              <a:rPr sz="1800" dirty="0">
                <a:latin typeface="Calibri"/>
                <a:cs typeface="Calibri"/>
              </a:rPr>
              <a:t>9</a:t>
            </a:r>
            <a:endParaRPr sz="18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  <a:spcBef>
                <a:spcPts val="1080"/>
              </a:spcBef>
            </a:pPr>
            <a:r>
              <a:rPr sz="1800" spc="5" dirty="0">
                <a:latin typeface="Calibri"/>
                <a:cs typeface="Calibri"/>
              </a:rPr>
              <a:t>10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784340" y="980439"/>
            <a:ext cx="17145" cy="5097145"/>
          </a:xfrm>
          <a:custGeom>
            <a:avLst/>
            <a:gdLst/>
            <a:ahLst/>
            <a:cxnLst/>
            <a:rect l="l" t="t" r="r" b="b"/>
            <a:pathLst>
              <a:path w="17145" h="5097145">
                <a:moveTo>
                  <a:pt x="16636" y="0"/>
                </a:moveTo>
                <a:lnTo>
                  <a:pt x="0" y="5097068"/>
                </a:lnTo>
              </a:path>
            </a:pathLst>
          </a:custGeom>
          <a:ln w="20320">
            <a:solidFill>
              <a:srgbClr val="FF33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308590" y="2391410"/>
            <a:ext cx="556260" cy="11430"/>
          </a:xfrm>
          <a:custGeom>
            <a:avLst/>
            <a:gdLst/>
            <a:ahLst/>
            <a:cxnLst/>
            <a:rect l="l" t="t" r="r" b="b"/>
            <a:pathLst>
              <a:path w="556259" h="11430">
                <a:moveTo>
                  <a:pt x="0" y="11175"/>
                </a:moveTo>
                <a:lnTo>
                  <a:pt x="556132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308590" y="3389629"/>
            <a:ext cx="556260" cy="11430"/>
          </a:xfrm>
          <a:custGeom>
            <a:avLst/>
            <a:gdLst/>
            <a:ahLst/>
            <a:cxnLst/>
            <a:rect l="l" t="t" r="r" b="b"/>
            <a:pathLst>
              <a:path w="556259" h="11429">
                <a:moveTo>
                  <a:pt x="0" y="11175"/>
                </a:moveTo>
                <a:lnTo>
                  <a:pt x="556132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308590" y="4425950"/>
            <a:ext cx="556260" cy="11430"/>
          </a:xfrm>
          <a:custGeom>
            <a:avLst/>
            <a:gdLst/>
            <a:ahLst/>
            <a:cxnLst/>
            <a:rect l="l" t="t" r="r" b="b"/>
            <a:pathLst>
              <a:path w="556259" h="11429">
                <a:moveTo>
                  <a:pt x="0" y="11175"/>
                </a:moveTo>
                <a:lnTo>
                  <a:pt x="556132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308590" y="5419090"/>
            <a:ext cx="556260" cy="11430"/>
          </a:xfrm>
          <a:custGeom>
            <a:avLst/>
            <a:gdLst/>
            <a:ahLst/>
            <a:cxnLst/>
            <a:rect l="l" t="t" r="r" b="b"/>
            <a:pathLst>
              <a:path w="556259" h="11429">
                <a:moveTo>
                  <a:pt x="0" y="11176"/>
                </a:moveTo>
                <a:lnTo>
                  <a:pt x="556132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9965690" y="1182369"/>
            <a:ext cx="1257300" cy="647700"/>
          </a:xfrm>
          <a:prstGeom prst="rect">
            <a:avLst/>
          </a:prstGeom>
          <a:solidFill>
            <a:srgbClr val="5B9BD4"/>
          </a:solidFill>
          <a:ln w="12700">
            <a:solidFill>
              <a:srgbClr val="41709C"/>
            </a:solidFill>
          </a:ln>
        </p:spPr>
        <p:txBody>
          <a:bodyPr vert="horz" wrap="square" lIns="0" tIns="170180" rIns="0" bIns="0" rtlCol="0">
            <a:spAutoFit/>
          </a:bodyPr>
          <a:lstStyle/>
          <a:p>
            <a:pPr marL="169545">
              <a:lnSpc>
                <a:spcPct val="100000"/>
              </a:lnSpc>
              <a:spcBef>
                <a:spcPts val="134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Promedio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" y="744219"/>
            <a:ext cx="12190730" cy="12700"/>
          </a:xfrm>
          <a:custGeom>
            <a:avLst/>
            <a:gdLst/>
            <a:ahLst/>
            <a:cxnLst/>
            <a:rect l="l" t="t" r="r" b="b"/>
            <a:pathLst>
              <a:path w="12190730" h="12700">
                <a:moveTo>
                  <a:pt x="0" y="12700"/>
                </a:moveTo>
                <a:lnTo>
                  <a:pt x="12190730" y="12700"/>
                </a:lnTo>
                <a:lnTo>
                  <a:pt x="121907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0" y="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70">
                <a:moveTo>
                  <a:pt x="0" y="0"/>
                </a:moveTo>
                <a:lnTo>
                  <a:pt x="0" y="750570"/>
                </a:lnTo>
              </a:path>
            </a:pathLst>
          </a:custGeom>
          <a:ln w="12700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72510" y="29273"/>
            <a:ext cx="47434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0" dirty="0">
                <a:latin typeface="Calibri"/>
                <a:cs typeface="Calibri"/>
              </a:rPr>
              <a:t>Equipos </a:t>
            </a:r>
            <a:r>
              <a:rPr sz="3600" b="0" spc="-5" dirty="0">
                <a:latin typeface="Calibri"/>
                <a:cs typeface="Calibri"/>
              </a:rPr>
              <a:t>de </a:t>
            </a:r>
            <a:r>
              <a:rPr sz="3600" b="0" spc="-15" dirty="0">
                <a:latin typeface="Calibri"/>
                <a:cs typeface="Calibri"/>
              </a:rPr>
              <a:t>Primera</a:t>
            </a:r>
            <a:r>
              <a:rPr sz="3600" b="0" spc="-70" dirty="0">
                <a:latin typeface="Calibri"/>
                <a:cs typeface="Calibri"/>
              </a:rPr>
              <a:t> </a:t>
            </a:r>
            <a:r>
              <a:rPr sz="3600" b="0" spc="-5" dirty="0">
                <a:latin typeface="Calibri"/>
                <a:cs typeface="Calibri"/>
              </a:rPr>
              <a:t>Plana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181089"/>
            <a:ext cx="12192000" cy="676910"/>
          </a:xfrm>
          <a:custGeom>
            <a:avLst/>
            <a:gdLst/>
            <a:ahLst/>
            <a:cxnLst/>
            <a:rect l="l" t="t" r="r" b="b"/>
            <a:pathLst>
              <a:path w="12192000" h="676909">
                <a:moveTo>
                  <a:pt x="12191999" y="0"/>
                </a:moveTo>
                <a:lnTo>
                  <a:pt x="0" y="0"/>
                </a:lnTo>
                <a:lnTo>
                  <a:pt x="0" y="676907"/>
                </a:lnTo>
                <a:lnTo>
                  <a:pt x="12191999" y="676907"/>
                </a:lnTo>
                <a:lnTo>
                  <a:pt x="12191999" y="0"/>
                </a:lnTo>
                <a:close/>
              </a:path>
            </a:pathLst>
          </a:custGeom>
          <a:solidFill>
            <a:srgbClr val="005E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174739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700"/>
                </a:moveTo>
                <a:lnTo>
                  <a:pt x="12191999" y="12700"/>
                </a:lnTo>
                <a:lnTo>
                  <a:pt x="1219199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020" y="5885179"/>
            <a:ext cx="2014220" cy="9728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98200" y="0"/>
            <a:ext cx="1193799" cy="74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53695" y="1227582"/>
          <a:ext cx="11612242" cy="42922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5139"/>
                <a:gridCol w="518794"/>
                <a:gridCol w="518794"/>
                <a:gridCol w="518795"/>
                <a:gridCol w="518795"/>
                <a:gridCol w="518795"/>
                <a:gridCol w="518795"/>
                <a:gridCol w="518795"/>
                <a:gridCol w="518795"/>
                <a:gridCol w="518795"/>
                <a:gridCol w="518795"/>
                <a:gridCol w="518795"/>
                <a:gridCol w="518795"/>
                <a:gridCol w="518795"/>
                <a:gridCol w="518795"/>
                <a:gridCol w="518795"/>
                <a:gridCol w="518795"/>
                <a:gridCol w="518795"/>
                <a:gridCol w="518795"/>
                <a:gridCol w="518795"/>
              </a:tblGrid>
              <a:tr h="420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ciudad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género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72453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 nivel 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educación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42799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 nivel 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vida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069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0670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Paz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287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9908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Alto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287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Varón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287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0924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Mujer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287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18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351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25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351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35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351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45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351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55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R="444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adelante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asistió…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351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Primaria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351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Secundaria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414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6098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Técnico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27965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superior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746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Universidad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414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15265" marR="94615" indent="-12192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Post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grado</a:t>
                      </a:r>
                      <a:r>
                        <a:rPr sz="1400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 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maestría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56565" marR="17145" indent="-441959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óm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od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men  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746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…cubrir</a:t>
                      </a:r>
                      <a:r>
                        <a:rPr sz="1400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gastos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478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92405" marR="194310" indent="14478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…con 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icul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92405" marR="55244" indent="-1397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1400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mucha 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dificultad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492379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NS /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68%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69%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122555" algn="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122555" algn="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71%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530732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Universidad</a:t>
                      </a:r>
                      <a:r>
                        <a:rPr sz="1400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Católica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122555" algn="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122555" algn="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436244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U. Amazónica</a:t>
                      </a:r>
                      <a:r>
                        <a:rPr sz="1400" spc="-1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8890">
                        <a:lnSpc>
                          <a:spcPts val="1650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Pando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122555" algn="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482472">
                <a:tc>
                  <a:txBody>
                    <a:bodyPr/>
                    <a:lstStyle/>
                    <a:p>
                      <a:pPr marL="8890" marR="58419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U. Domingo Savio</a:t>
                      </a:r>
                      <a:r>
                        <a:rPr sz="1400" spc="-1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  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Tarija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400" spc="-35" dirty="0">
                          <a:latin typeface="Arial"/>
                          <a:cs typeface="Arial"/>
                        </a:rPr>
                        <a:t>11%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122555" algn="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123189" algn="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436245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U. San</a:t>
                      </a:r>
                      <a:r>
                        <a:rPr sz="1400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Fransisco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8890">
                        <a:lnSpc>
                          <a:spcPts val="1645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Xavier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12255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423671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UAGRM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170815" algn="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123189" algn="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2895600" y="6355079"/>
            <a:ext cx="8094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solidFill>
                  <a:srgbClr val="FFFFFF"/>
                </a:solidFill>
                <a:latin typeface="Calibri"/>
                <a:cs typeface="Calibri"/>
              </a:rPr>
              <a:t>P. </a:t>
            </a:r>
            <a:r>
              <a:rPr sz="1800" b="0" spc="-5" dirty="0">
                <a:solidFill>
                  <a:srgbClr val="FFFFFF"/>
                </a:solidFill>
                <a:latin typeface="Calibri Light"/>
                <a:cs typeface="Calibri Light"/>
              </a:rPr>
              <a:t>¿Cuál </a:t>
            </a: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fue o </a:t>
            </a:r>
            <a:r>
              <a:rPr sz="1800" b="0" spc="-10" dirty="0">
                <a:solidFill>
                  <a:srgbClr val="FFFFFF"/>
                </a:solidFill>
                <a:latin typeface="Calibri Light"/>
                <a:cs typeface="Calibri Light"/>
              </a:rPr>
              <a:t>es </a:t>
            </a: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su </a:t>
            </a:r>
            <a:r>
              <a:rPr sz="1800" b="0" spc="-5" dirty="0">
                <a:solidFill>
                  <a:srgbClr val="FFFFFF"/>
                </a:solidFill>
                <a:latin typeface="Calibri Light"/>
                <a:cs typeface="Calibri Light"/>
              </a:rPr>
              <a:t>equipo </a:t>
            </a:r>
            <a:r>
              <a:rPr sz="1800" b="0" spc="-20" dirty="0">
                <a:solidFill>
                  <a:srgbClr val="FFFFFF"/>
                </a:solidFill>
                <a:latin typeface="Calibri Light"/>
                <a:cs typeface="Calibri Light"/>
              </a:rPr>
              <a:t>favorito </a:t>
            </a:r>
            <a:r>
              <a:rPr sz="1800" b="0" spc="-15" dirty="0">
                <a:solidFill>
                  <a:srgbClr val="FFFFFF"/>
                </a:solidFill>
                <a:latin typeface="Calibri Light"/>
                <a:cs typeface="Calibri Light"/>
              </a:rPr>
              <a:t>dentro </a:t>
            </a: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la </a:t>
            </a:r>
            <a:r>
              <a:rPr sz="1800" b="0" spc="-10" dirty="0">
                <a:solidFill>
                  <a:srgbClr val="FFFFFF"/>
                </a:solidFill>
                <a:latin typeface="Calibri Light"/>
                <a:cs typeface="Calibri Light"/>
              </a:rPr>
              <a:t>competencia </a:t>
            </a:r>
            <a:r>
              <a:rPr sz="1800" b="0" spc="-15" dirty="0">
                <a:solidFill>
                  <a:srgbClr val="FFFFFF"/>
                </a:solidFill>
                <a:latin typeface="Calibri Light"/>
                <a:cs typeface="Calibri Light"/>
              </a:rPr>
              <a:t>Primera </a:t>
            </a:r>
            <a:r>
              <a:rPr sz="1800" b="0" spc="5" dirty="0">
                <a:solidFill>
                  <a:srgbClr val="FFFFFF"/>
                </a:solidFill>
                <a:latin typeface="Calibri Light"/>
                <a:cs typeface="Calibri Light"/>
              </a:rPr>
              <a:t>Plana?</a:t>
            </a:r>
            <a:r>
              <a:rPr sz="1800" b="0" spc="35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FFFFFF"/>
                </a:solidFill>
                <a:latin typeface="Calibri Light"/>
                <a:cs typeface="Calibri Light"/>
              </a:rPr>
              <a:t>(NOVIEMBRE)</a:t>
            </a:r>
            <a:endParaRPr sz="18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" y="744219"/>
            <a:ext cx="12190730" cy="12700"/>
          </a:xfrm>
          <a:custGeom>
            <a:avLst/>
            <a:gdLst/>
            <a:ahLst/>
            <a:cxnLst/>
            <a:rect l="l" t="t" r="r" b="b"/>
            <a:pathLst>
              <a:path w="12190730" h="12700">
                <a:moveTo>
                  <a:pt x="0" y="12700"/>
                </a:moveTo>
                <a:lnTo>
                  <a:pt x="12190730" y="12700"/>
                </a:lnTo>
                <a:lnTo>
                  <a:pt x="121907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0" y="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70">
                <a:moveTo>
                  <a:pt x="0" y="0"/>
                </a:moveTo>
                <a:lnTo>
                  <a:pt x="0" y="750570"/>
                </a:lnTo>
              </a:path>
            </a:pathLst>
          </a:custGeom>
          <a:ln w="12700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25191" y="29273"/>
            <a:ext cx="50361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0" dirty="0">
                <a:latin typeface="Calibri"/>
                <a:cs typeface="Calibri"/>
              </a:rPr>
              <a:t>Objetivos </a:t>
            </a:r>
            <a:r>
              <a:rPr sz="3600" b="0" spc="-5" dirty="0">
                <a:latin typeface="Calibri"/>
                <a:cs typeface="Calibri"/>
              </a:rPr>
              <a:t>de </a:t>
            </a:r>
            <a:r>
              <a:rPr sz="3600" b="0" spc="-15" dirty="0">
                <a:latin typeface="Calibri"/>
                <a:cs typeface="Calibri"/>
              </a:rPr>
              <a:t>Primera</a:t>
            </a:r>
            <a:r>
              <a:rPr sz="3600" b="0" spc="-75" dirty="0">
                <a:latin typeface="Calibri"/>
                <a:cs typeface="Calibri"/>
              </a:rPr>
              <a:t> </a:t>
            </a:r>
            <a:r>
              <a:rPr sz="3600" b="0" spc="-5" dirty="0">
                <a:latin typeface="Calibri"/>
                <a:cs typeface="Calibri"/>
              </a:rPr>
              <a:t>Plana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181089"/>
            <a:ext cx="12192000" cy="676910"/>
          </a:xfrm>
          <a:custGeom>
            <a:avLst/>
            <a:gdLst/>
            <a:ahLst/>
            <a:cxnLst/>
            <a:rect l="l" t="t" r="r" b="b"/>
            <a:pathLst>
              <a:path w="12192000" h="676909">
                <a:moveTo>
                  <a:pt x="12191999" y="0"/>
                </a:moveTo>
                <a:lnTo>
                  <a:pt x="0" y="0"/>
                </a:lnTo>
                <a:lnTo>
                  <a:pt x="0" y="676907"/>
                </a:lnTo>
                <a:lnTo>
                  <a:pt x="12191999" y="676907"/>
                </a:lnTo>
                <a:lnTo>
                  <a:pt x="12191999" y="0"/>
                </a:lnTo>
                <a:close/>
              </a:path>
            </a:pathLst>
          </a:custGeom>
          <a:solidFill>
            <a:srgbClr val="005E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174739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700"/>
                </a:moveTo>
                <a:lnTo>
                  <a:pt x="12191999" y="12700"/>
                </a:lnTo>
                <a:lnTo>
                  <a:pt x="1219199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020" y="5885179"/>
            <a:ext cx="2014220" cy="9728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98200" y="0"/>
            <a:ext cx="1193799" cy="74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53695" y="1227582"/>
          <a:ext cx="11612242" cy="35502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5139"/>
                <a:gridCol w="518794"/>
                <a:gridCol w="518794"/>
                <a:gridCol w="518795"/>
                <a:gridCol w="518795"/>
                <a:gridCol w="518795"/>
                <a:gridCol w="518795"/>
                <a:gridCol w="518795"/>
                <a:gridCol w="518795"/>
                <a:gridCol w="518795"/>
                <a:gridCol w="518795"/>
                <a:gridCol w="518795"/>
                <a:gridCol w="518795"/>
                <a:gridCol w="518795"/>
                <a:gridCol w="518795"/>
                <a:gridCol w="518795"/>
                <a:gridCol w="518795"/>
                <a:gridCol w="518795"/>
                <a:gridCol w="518795"/>
                <a:gridCol w="518795"/>
              </a:tblGrid>
              <a:tr h="5086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ciudad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género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72453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 nivel 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educación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42799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 nivel 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vida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928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1783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Paz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287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10209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Alto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287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2799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Varón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287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2037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Mujer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287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60350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18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351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60350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25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351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60350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35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351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60350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45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351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55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adelante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351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asistió…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351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Primaria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351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Secundaria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414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Técnico</a:t>
                      </a:r>
                      <a:r>
                        <a:rPr sz="1400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superior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414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Universidad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414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26390" marR="206375" indent="-12192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Post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grado</a:t>
                      </a:r>
                      <a:r>
                        <a:rPr sz="1400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 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maestría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…cómodamente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478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…cubrir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gastos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478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…con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dificultad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478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03530" marR="167005" indent="-1397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1400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mucha 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dificultad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5951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88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71%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R="7239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67%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R="7239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71%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67%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73%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75%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R="7175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70%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68%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308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R="7112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65%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73%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R="7112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68%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69%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6416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72390"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72390"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71755"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081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71120"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71120"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512064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NS /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400" spc="-35" dirty="0">
                          <a:latin typeface="Arial"/>
                          <a:cs typeface="Arial"/>
                        </a:rPr>
                        <a:t>11%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400" spc="-1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71120" algn="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71120" algn="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3045460" y="6231572"/>
            <a:ext cx="7790180" cy="549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60"/>
              </a:lnSpc>
              <a:spcBef>
                <a:spcPts val="100"/>
              </a:spcBef>
            </a:pPr>
            <a:r>
              <a:rPr sz="1800" spc="-105" dirty="0">
                <a:solidFill>
                  <a:srgbClr val="FFFFFF"/>
                </a:solidFill>
                <a:latin typeface="Calibri"/>
                <a:cs typeface="Calibri"/>
              </a:rPr>
              <a:t>P.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¿El reality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Primera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Plana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ayuda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entender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labor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que realizan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1800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periodistas?</a:t>
            </a:r>
            <a:endParaRPr sz="1800">
              <a:latin typeface="Calibri"/>
              <a:cs typeface="Calibri"/>
            </a:endParaRPr>
          </a:p>
          <a:p>
            <a:pPr marL="8890" algn="ctr">
              <a:lnSpc>
                <a:spcPts val="206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(NOVIEMBRE)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" y="1269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5A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0" y="1269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5355">
              <a:lnSpc>
                <a:spcPct val="100000"/>
              </a:lnSpc>
              <a:spcBef>
                <a:spcPts val="100"/>
              </a:spcBef>
            </a:pPr>
            <a:r>
              <a:rPr dirty="0"/>
              <a:t>Muchas </a:t>
            </a:r>
            <a:r>
              <a:rPr spc="-10" dirty="0"/>
              <a:t>gracias </a:t>
            </a:r>
            <a:r>
              <a:rPr dirty="0"/>
              <a:t>por su</a:t>
            </a:r>
            <a:r>
              <a:rPr spc="-45" dirty="0"/>
              <a:t> </a:t>
            </a:r>
            <a:r>
              <a:rPr spc="-10" dirty="0"/>
              <a:t>atención</a:t>
            </a:r>
          </a:p>
        </p:txBody>
      </p:sp>
      <p:sp>
        <p:nvSpPr>
          <p:cNvPr id="5" name="object 5"/>
          <p:cNvSpPr/>
          <p:nvPr/>
        </p:nvSpPr>
        <p:spPr>
          <a:xfrm>
            <a:off x="4442459" y="4732019"/>
            <a:ext cx="3307080" cy="21259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" y="744219"/>
            <a:ext cx="12190730" cy="12700"/>
          </a:xfrm>
          <a:custGeom>
            <a:avLst/>
            <a:gdLst/>
            <a:ahLst/>
            <a:cxnLst/>
            <a:rect l="l" t="t" r="r" b="b"/>
            <a:pathLst>
              <a:path w="12190730" h="12700">
                <a:moveTo>
                  <a:pt x="0" y="12700"/>
                </a:moveTo>
                <a:lnTo>
                  <a:pt x="12190730" y="12700"/>
                </a:lnTo>
                <a:lnTo>
                  <a:pt x="121907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0" y="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70">
                <a:moveTo>
                  <a:pt x="0" y="0"/>
                </a:moveTo>
                <a:lnTo>
                  <a:pt x="0" y="750570"/>
                </a:lnTo>
              </a:path>
            </a:pathLst>
          </a:custGeom>
          <a:ln w="12700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37919" y="58356"/>
            <a:ext cx="90474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latin typeface="Calibri"/>
                <a:cs typeface="Calibri"/>
              </a:rPr>
              <a:t>Importancia de </a:t>
            </a:r>
            <a:r>
              <a:rPr sz="3600" b="0" dirty="0">
                <a:latin typeface="Calibri"/>
                <a:cs typeface="Calibri"/>
              </a:rPr>
              <a:t>los </a:t>
            </a:r>
            <a:r>
              <a:rPr sz="3600" b="0" spc="-15" dirty="0">
                <a:latin typeface="Calibri"/>
                <a:cs typeface="Calibri"/>
              </a:rPr>
              <a:t>conceptos </a:t>
            </a:r>
            <a:r>
              <a:rPr sz="3600" b="0" dirty="0">
                <a:latin typeface="Calibri"/>
                <a:cs typeface="Calibri"/>
              </a:rPr>
              <a:t>en la </a:t>
            </a:r>
            <a:r>
              <a:rPr sz="3600" b="0" spc="-5" dirty="0">
                <a:latin typeface="Calibri"/>
                <a:cs typeface="Calibri"/>
              </a:rPr>
              <a:t>vida</a:t>
            </a:r>
            <a:r>
              <a:rPr sz="3600" b="0" spc="-75" dirty="0">
                <a:latin typeface="Calibri"/>
                <a:cs typeface="Calibri"/>
              </a:rPr>
              <a:t> </a:t>
            </a:r>
            <a:r>
              <a:rPr sz="3600" b="0" spc="-10" dirty="0">
                <a:latin typeface="Calibri"/>
                <a:cs typeface="Calibri"/>
              </a:rPr>
              <a:t>personal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181089"/>
            <a:ext cx="12192000" cy="676910"/>
          </a:xfrm>
          <a:custGeom>
            <a:avLst/>
            <a:gdLst/>
            <a:ahLst/>
            <a:cxnLst/>
            <a:rect l="l" t="t" r="r" b="b"/>
            <a:pathLst>
              <a:path w="12192000" h="676909">
                <a:moveTo>
                  <a:pt x="12191999" y="0"/>
                </a:moveTo>
                <a:lnTo>
                  <a:pt x="0" y="0"/>
                </a:lnTo>
                <a:lnTo>
                  <a:pt x="0" y="676907"/>
                </a:lnTo>
                <a:lnTo>
                  <a:pt x="12191999" y="676907"/>
                </a:lnTo>
                <a:lnTo>
                  <a:pt x="12191999" y="0"/>
                </a:lnTo>
                <a:close/>
              </a:path>
            </a:pathLst>
          </a:custGeom>
          <a:solidFill>
            <a:srgbClr val="005E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174739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700"/>
                </a:moveTo>
                <a:lnTo>
                  <a:pt x="12191999" y="12700"/>
                </a:lnTo>
                <a:lnTo>
                  <a:pt x="1219199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020" y="5885179"/>
            <a:ext cx="2014220" cy="9728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659379" y="6231572"/>
            <a:ext cx="8569325" cy="549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60"/>
              </a:lnSpc>
              <a:spcBef>
                <a:spcPts val="100"/>
              </a:spcBef>
            </a:pPr>
            <a:r>
              <a:rPr sz="1800" spc="-105" dirty="0">
                <a:solidFill>
                  <a:srgbClr val="FFFFFF"/>
                </a:solidFill>
                <a:latin typeface="Calibri"/>
                <a:cs typeface="Calibri"/>
              </a:rPr>
              <a:t>P.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una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escala del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 al 10,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donde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0 es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nada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y 10 es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mucho ¿cuál diría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es la</a:t>
            </a:r>
            <a:r>
              <a:rPr sz="1800" spc="3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importancia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ts val="206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 los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siguientes conceptos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su vida</a:t>
            </a:r>
            <a:r>
              <a:rPr sz="180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personal?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998200" y="0"/>
            <a:ext cx="1193799" cy="74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53145" y="870165"/>
            <a:ext cx="1456690" cy="576580"/>
          </a:xfrm>
          <a:custGeom>
            <a:avLst/>
            <a:gdLst/>
            <a:ahLst/>
            <a:cxnLst/>
            <a:rect l="l" t="t" r="r" b="b"/>
            <a:pathLst>
              <a:path w="1456690" h="576580">
                <a:moveTo>
                  <a:pt x="0" y="576237"/>
                </a:moveTo>
                <a:lnTo>
                  <a:pt x="1456436" y="576237"/>
                </a:lnTo>
                <a:lnTo>
                  <a:pt x="1456436" y="0"/>
                </a:lnTo>
                <a:lnTo>
                  <a:pt x="0" y="0"/>
                </a:lnTo>
                <a:lnTo>
                  <a:pt x="0" y="576237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26639" y="1446783"/>
            <a:ext cx="2913380" cy="398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53145" y="1446479"/>
            <a:ext cx="1456690" cy="398780"/>
          </a:xfrm>
          <a:custGeom>
            <a:avLst/>
            <a:gdLst/>
            <a:ahLst/>
            <a:cxnLst/>
            <a:rect l="l" t="t" r="r" b="b"/>
            <a:pathLst>
              <a:path w="1456690" h="398780">
                <a:moveTo>
                  <a:pt x="0" y="398703"/>
                </a:moveTo>
                <a:lnTo>
                  <a:pt x="1456436" y="398703"/>
                </a:lnTo>
                <a:lnTo>
                  <a:pt x="1456436" y="0"/>
                </a:lnTo>
                <a:lnTo>
                  <a:pt x="0" y="0"/>
                </a:lnTo>
                <a:lnTo>
                  <a:pt x="0" y="398703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26639" y="1845564"/>
            <a:ext cx="4368800" cy="596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53145" y="1845094"/>
            <a:ext cx="1456690" cy="598805"/>
          </a:xfrm>
          <a:custGeom>
            <a:avLst/>
            <a:gdLst/>
            <a:ahLst/>
            <a:cxnLst/>
            <a:rect l="l" t="t" r="r" b="b"/>
            <a:pathLst>
              <a:path w="1456690" h="598805">
                <a:moveTo>
                  <a:pt x="0" y="598512"/>
                </a:moveTo>
                <a:lnTo>
                  <a:pt x="1456436" y="598512"/>
                </a:lnTo>
                <a:lnTo>
                  <a:pt x="1456436" y="0"/>
                </a:lnTo>
                <a:lnTo>
                  <a:pt x="0" y="0"/>
                </a:lnTo>
                <a:lnTo>
                  <a:pt x="0" y="598512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26639" y="2442464"/>
            <a:ext cx="2913380" cy="9855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53145" y="2443607"/>
            <a:ext cx="1456690" cy="984885"/>
          </a:xfrm>
          <a:custGeom>
            <a:avLst/>
            <a:gdLst/>
            <a:ahLst/>
            <a:cxnLst/>
            <a:rect l="l" t="t" r="r" b="b"/>
            <a:pathLst>
              <a:path w="1456690" h="984885">
                <a:moveTo>
                  <a:pt x="0" y="984885"/>
                </a:moveTo>
                <a:lnTo>
                  <a:pt x="1456436" y="984885"/>
                </a:lnTo>
                <a:lnTo>
                  <a:pt x="1456436" y="0"/>
                </a:lnTo>
                <a:lnTo>
                  <a:pt x="0" y="0"/>
                </a:lnTo>
                <a:lnTo>
                  <a:pt x="0" y="984885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26639" y="3427984"/>
            <a:ext cx="4368800" cy="3962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53145" y="3428581"/>
            <a:ext cx="1456690" cy="394970"/>
          </a:xfrm>
          <a:custGeom>
            <a:avLst/>
            <a:gdLst/>
            <a:ahLst/>
            <a:cxnLst/>
            <a:rect l="l" t="t" r="r" b="b"/>
            <a:pathLst>
              <a:path w="1456690" h="394970">
                <a:moveTo>
                  <a:pt x="0" y="394881"/>
                </a:moveTo>
                <a:lnTo>
                  <a:pt x="1456436" y="394881"/>
                </a:lnTo>
                <a:lnTo>
                  <a:pt x="1456436" y="0"/>
                </a:lnTo>
                <a:lnTo>
                  <a:pt x="0" y="0"/>
                </a:lnTo>
                <a:lnTo>
                  <a:pt x="0" y="394881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26639" y="3824223"/>
            <a:ext cx="1457960" cy="393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53145" y="3823423"/>
            <a:ext cx="1456690" cy="394970"/>
          </a:xfrm>
          <a:custGeom>
            <a:avLst/>
            <a:gdLst/>
            <a:ahLst/>
            <a:cxnLst/>
            <a:rect l="l" t="t" r="r" b="b"/>
            <a:pathLst>
              <a:path w="1456690" h="394970">
                <a:moveTo>
                  <a:pt x="0" y="394881"/>
                </a:moveTo>
                <a:lnTo>
                  <a:pt x="1456436" y="394881"/>
                </a:lnTo>
                <a:lnTo>
                  <a:pt x="1456436" y="0"/>
                </a:lnTo>
                <a:lnTo>
                  <a:pt x="0" y="0"/>
                </a:lnTo>
                <a:lnTo>
                  <a:pt x="0" y="394881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26639" y="4217923"/>
            <a:ext cx="1457960" cy="4978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53145" y="4218304"/>
            <a:ext cx="1456690" cy="497205"/>
          </a:xfrm>
          <a:custGeom>
            <a:avLst/>
            <a:gdLst/>
            <a:ahLst/>
            <a:cxnLst/>
            <a:rect l="l" t="t" r="r" b="b"/>
            <a:pathLst>
              <a:path w="1456690" h="497204">
                <a:moveTo>
                  <a:pt x="0" y="497205"/>
                </a:moveTo>
                <a:lnTo>
                  <a:pt x="1456436" y="497205"/>
                </a:lnTo>
                <a:lnTo>
                  <a:pt x="1456436" y="0"/>
                </a:lnTo>
                <a:lnTo>
                  <a:pt x="0" y="0"/>
                </a:lnTo>
                <a:lnTo>
                  <a:pt x="0" y="497205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26639" y="4715764"/>
            <a:ext cx="1457960" cy="393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53145" y="4715471"/>
            <a:ext cx="1456690" cy="394970"/>
          </a:xfrm>
          <a:custGeom>
            <a:avLst/>
            <a:gdLst/>
            <a:ahLst/>
            <a:cxnLst/>
            <a:rect l="l" t="t" r="r" b="b"/>
            <a:pathLst>
              <a:path w="1456690" h="394970">
                <a:moveTo>
                  <a:pt x="0" y="394881"/>
                </a:moveTo>
                <a:lnTo>
                  <a:pt x="1456436" y="394881"/>
                </a:lnTo>
                <a:lnTo>
                  <a:pt x="1456436" y="0"/>
                </a:lnTo>
                <a:lnTo>
                  <a:pt x="0" y="0"/>
                </a:lnTo>
                <a:lnTo>
                  <a:pt x="0" y="394881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26639" y="5109438"/>
            <a:ext cx="2913380" cy="4978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53145" y="5110378"/>
            <a:ext cx="1456690" cy="497205"/>
          </a:xfrm>
          <a:custGeom>
            <a:avLst/>
            <a:gdLst/>
            <a:ahLst/>
            <a:cxnLst/>
            <a:rect l="l" t="t" r="r" b="b"/>
            <a:pathLst>
              <a:path w="1456690" h="497204">
                <a:moveTo>
                  <a:pt x="0" y="497205"/>
                </a:moveTo>
                <a:lnTo>
                  <a:pt x="1456436" y="497205"/>
                </a:lnTo>
                <a:lnTo>
                  <a:pt x="1456436" y="0"/>
                </a:lnTo>
                <a:lnTo>
                  <a:pt x="0" y="0"/>
                </a:lnTo>
                <a:lnTo>
                  <a:pt x="0" y="497205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26639" y="5607278"/>
            <a:ext cx="4368800" cy="3962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53145" y="5607583"/>
            <a:ext cx="1456690" cy="394970"/>
          </a:xfrm>
          <a:custGeom>
            <a:avLst/>
            <a:gdLst/>
            <a:ahLst/>
            <a:cxnLst/>
            <a:rect l="l" t="t" r="r" b="b"/>
            <a:pathLst>
              <a:path w="1456690" h="394970">
                <a:moveTo>
                  <a:pt x="0" y="394881"/>
                </a:moveTo>
                <a:lnTo>
                  <a:pt x="1456436" y="394881"/>
                </a:lnTo>
                <a:lnTo>
                  <a:pt x="1456436" y="0"/>
                </a:lnTo>
                <a:lnTo>
                  <a:pt x="0" y="0"/>
                </a:lnTo>
                <a:lnTo>
                  <a:pt x="0" y="394881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40401" y="863853"/>
            <a:ext cx="0" cy="5145405"/>
          </a:xfrm>
          <a:custGeom>
            <a:avLst/>
            <a:gdLst/>
            <a:ahLst/>
            <a:cxnLst/>
            <a:rect l="l" t="t" r="r" b="b"/>
            <a:pathLst>
              <a:path h="5145405">
                <a:moveTo>
                  <a:pt x="0" y="0"/>
                </a:moveTo>
                <a:lnTo>
                  <a:pt x="0" y="51449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3695" y="1446402"/>
            <a:ext cx="9462135" cy="0"/>
          </a:xfrm>
          <a:custGeom>
            <a:avLst/>
            <a:gdLst/>
            <a:ahLst/>
            <a:cxnLst/>
            <a:rect l="l" t="t" r="r" b="b"/>
            <a:pathLst>
              <a:path w="9462135">
                <a:moveTo>
                  <a:pt x="0" y="0"/>
                </a:moveTo>
                <a:lnTo>
                  <a:pt x="9462109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3695" y="1845182"/>
            <a:ext cx="9462135" cy="0"/>
          </a:xfrm>
          <a:custGeom>
            <a:avLst/>
            <a:gdLst/>
            <a:ahLst/>
            <a:cxnLst/>
            <a:rect l="l" t="t" r="r" b="b"/>
            <a:pathLst>
              <a:path w="9462135">
                <a:moveTo>
                  <a:pt x="0" y="0"/>
                </a:moveTo>
                <a:lnTo>
                  <a:pt x="946210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3695" y="2443607"/>
            <a:ext cx="9462135" cy="0"/>
          </a:xfrm>
          <a:custGeom>
            <a:avLst/>
            <a:gdLst/>
            <a:ahLst/>
            <a:cxnLst/>
            <a:rect l="l" t="t" r="r" b="b"/>
            <a:pathLst>
              <a:path w="9462135">
                <a:moveTo>
                  <a:pt x="0" y="0"/>
                </a:moveTo>
                <a:lnTo>
                  <a:pt x="946210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3695" y="3428491"/>
            <a:ext cx="9462135" cy="0"/>
          </a:xfrm>
          <a:custGeom>
            <a:avLst/>
            <a:gdLst/>
            <a:ahLst/>
            <a:cxnLst/>
            <a:rect l="l" t="t" r="r" b="b"/>
            <a:pathLst>
              <a:path w="9462135">
                <a:moveTo>
                  <a:pt x="0" y="0"/>
                </a:moveTo>
                <a:lnTo>
                  <a:pt x="946210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3695" y="3823461"/>
            <a:ext cx="9462135" cy="0"/>
          </a:xfrm>
          <a:custGeom>
            <a:avLst/>
            <a:gdLst/>
            <a:ahLst/>
            <a:cxnLst/>
            <a:rect l="l" t="t" r="r" b="b"/>
            <a:pathLst>
              <a:path w="9462135">
                <a:moveTo>
                  <a:pt x="0" y="0"/>
                </a:moveTo>
                <a:lnTo>
                  <a:pt x="946210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3695" y="4218304"/>
            <a:ext cx="9462135" cy="0"/>
          </a:xfrm>
          <a:custGeom>
            <a:avLst/>
            <a:gdLst/>
            <a:ahLst/>
            <a:cxnLst/>
            <a:rect l="l" t="t" r="r" b="b"/>
            <a:pathLst>
              <a:path w="9462135">
                <a:moveTo>
                  <a:pt x="0" y="0"/>
                </a:moveTo>
                <a:lnTo>
                  <a:pt x="946210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3695" y="4715509"/>
            <a:ext cx="9462135" cy="0"/>
          </a:xfrm>
          <a:custGeom>
            <a:avLst/>
            <a:gdLst/>
            <a:ahLst/>
            <a:cxnLst/>
            <a:rect l="l" t="t" r="r" b="b"/>
            <a:pathLst>
              <a:path w="9462135">
                <a:moveTo>
                  <a:pt x="0" y="0"/>
                </a:moveTo>
                <a:lnTo>
                  <a:pt x="946210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3695" y="5110353"/>
            <a:ext cx="9462135" cy="0"/>
          </a:xfrm>
          <a:custGeom>
            <a:avLst/>
            <a:gdLst/>
            <a:ahLst/>
            <a:cxnLst/>
            <a:rect l="l" t="t" r="r" b="b"/>
            <a:pathLst>
              <a:path w="9462135">
                <a:moveTo>
                  <a:pt x="0" y="0"/>
                </a:moveTo>
                <a:lnTo>
                  <a:pt x="946210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3695" y="5607583"/>
            <a:ext cx="9462135" cy="0"/>
          </a:xfrm>
          <a:custGeom>
            <a:avLst/>
            <a:gdLst/>
            <a:ahLst/>
            <a:cxnLst/>
            <a:rect l="l" t="t" r="r" b="b"/>
            <a:pathLst>
              <a:path w="9462135">
                <a:moveTo>
                  <a:pt x="0" y="0"/>
                </a:moveTo>
                <a:lnTo>
                  <a:pt x="946210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609455" y="863853"/>
            <a:ext cx="0" cy="5145405"/>
          </a:xfrm>
          <a:custGeom>
            <a:avLst/>
            <a:gdLst/>
            <a:ahLst/>
            <a:cxnLst/>
            <a:rect l="l" t="t" r="r" b="b"/>
            <a:pathLst>
              <a:path h="5145405">
                <a:moveTo>
                  <a:pt x="0" y="0"/>
                </a:moveTo>
                <a:lnTo>
                  <a:pt x="0" y="51449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3695" y="870203"/>
            <a:ext cx="9462135" cy="0"/>
          </a:xfrm>
          <a:custGeom>
            <a:avLst/>
            <a:gdLst/>
            <a:ahLst/>
            <a:cxnLst/>
            <a:rect l="l" t="t" r="r" b="b"/>
            <a:pathLst>
              <a:path w="9462135">
                <a:moveTo>
                  <a:pt x="0" y="0"/>
                </a:moveTo>
                <a:lnTo>
                  <a:pt x="946210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3695" y="6002464"/>
            <a:ext cx="9462135" cy="0"/>
          </a:xfrm>
          <a:custGeom>
            <a:avLst/>
            <a:gdLst/>
            <a:ahLst/>
            <a:cxnLst/>
            <a:rect l="l" t="t" r="r" b="b"/>
            <a:pathLst>
              <a:path w="9462135">
                <a:moveTo>
                  <a:pt x="0" y="0"/>
                </a:moveTo>
                <a:lnTo>
                  <a:pt x="946210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2" name="object 42"/>
          <p:cNvGraphicFramePr>
            <a:graphicFrameLocks noGrp="1"/>
          </p:cNvGraphicFramePr>
          <p:nvPr/>
        </p:nvGraphicFramePr>
        <p:xfrm>
          <a:off x="147357" y="870203"/>
          <a:ext cx="9149713" cy="51322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3605"/>
                <a:gridCol w="1456055"/>
                <a:gridCol w="1450339"/>
                <a:gridCol w="1461770"/>
                <a:gridCol w="1456054"/>
                <a:gridCol w="1151890"/>
              </a:tblGrid>
              <a:tr h="5761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07340" marR="299720" indent="22352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 y 2  Muy</a:t>
                      </a:r>
                      <a:r>
                        <a:rPr sz="16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poco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523875" marR="509905" indent="63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 y</a:t>
                      </a:r>
                      <a:r>
                        <a:rPr sz="16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  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38150" marR="421640" indent="9906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 y 6  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59410" marR="346710" indent="17272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 y 8  B</a:t>
                      </a:r>
                      <a:r>
                        <a:rPr sz="16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787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 y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435609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Mucho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5B9BD4"/>
                    </a:solidFill>
                  </a:tcPr>
                </a:tc>
              </a:tr>
              <a:tr h="398780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Buen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Gobierno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R="593090" algn="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22%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541655" algn="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62%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marR="236854" algn="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16%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2DEEE"/>
                    </a:solidFill>
                  </a:tcPr>
                </a:tc>
              </a:tr>
              <a:tr h="598424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Derechos</a:t>
                      </a:r>
                      <a:r>
                        <a:rPr sz="16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humanos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0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R="593090" algn="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0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018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018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41655" algn="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84%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0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marR="236854" algn="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16%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018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AEEF7"/>
                    </a:solidFill>
                  </a:tcPr>
                </a:tc>
              </a:tr>
              <a:tr h="984884">
                <a:tc>
                  <a:txBody>
                    <a:bodyPr/>
                    <a:lstStyle/>
                    <a:p>
                      <a:pPr marL="8890" marR="219710">
                        <a:lnSpc>
                          <a:spcPts val="1920"/>
                        </a:lnSpc>
                        <a:spcBef>
                          <a:spcPts val="45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Transparencia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 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responsabilidad en el  manejo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los</a:t>
                      </a:r>
                      <a:r>
                        <a:rPr sz="16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recursos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8890">
                        <a:lnSpc>
                          <a:spcPts val="1845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públicos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593090" algn="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53%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541655" algn="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22%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236854" algn="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25%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2DEEE"/>
                    </a:solidFill>
                  </a:tcPr>
                </a:tc>
              </a:tr>
              <a:tr h="394970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Prensa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independiente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R="593090" algn="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41655" algn="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72%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marR="236854" algn="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28%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AEEF7"/>
                    </a:solidFill>
                  </a:tcPr>
                </a:tc>
              </a:tr>
              <a:tr h="394843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Participar en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elecciones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R="593090" algn="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8%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10%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541655" algn="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55%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marR="236854" algn="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28%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2DEEE"/>
                    </a:solidFill>
                  </a:tcPr>
                </a:tc>
              </a:tr>
              <a:tr h="497205">
                <a:tc>
                  <a:txBody>
                    <a:bodyPr/>
                    <a:lstStyle/>
                    <a:p>
                      <a:pPr marL="8890" marR="80010">
                        <a:lnSpc>
                          <a:spcPts val="1920"/>
                        </a:lnSpc>
                        <a:spcBef>
                          <a:spcPts val="5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Participación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ciudadana 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 asuntos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desarrollo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R="593090" algn="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17%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8%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541020" algn="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48%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marR="236854" algn="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26%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AEEF7"/>
                    </a:solidFill>
                  </a:tcPr>
                </a:tc>
              </a:tr>
              <a:tr h="394842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6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Tener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buenos</a:t>
                      </a:r>
                      <a:r>
                        <a:rPr sz="16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líderes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R="593090" algn="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14%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40%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21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marR="541655" algn="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39%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marR="287655" algn="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6%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2DEEE"/>
                    </a:solidFill>
                  </a:tcPr>
                </a:tc>
              </a:tr>
              <a:tr h="497230">
                <a:tc>
                  <a:txBody>
                    <a:bodyPr/>
                    <a:lstStyle/>
                    <a:p>
                      <a:pPr marL="8890">
                        <a:lnSpc>
                          <a:spcPts val="191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Periodismo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8890">
                        <a:lnSpc>
                          <a:spcPts val="1905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investigación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R="593090" algn="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51%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marR="541655" algn="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41%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marR="287655" algn="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8%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AEEF7"/>
                    </a:solidFill>
                  </a:tcPr>
                </a:tc>
              </a:tr>
              <a:tr h="394881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Libertad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expresión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R="593090" algn="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41655" algn="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86%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marR="236854" algn="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14%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2DEEE"/>
                    </a:solidFill>
                  </a:tcPr>
                </a:tc>
              </a:tr>
            </a:tbl>
          </a:graphicData>
        </a:graphic>
      </p:graphicFrame>
      <p:sp>
        <p:nvSpPr>
          <p:cNvPr id="43" name="object 43"/>
          <p:cNvSpPr txBox="1"/>
          <p:nvPr/>
        </p:nvSpPr>
        <p:spPr>
          <a:xfrm>
            <a:off x="9742169" y="1530350"/>
            <a:ext cx="1275080" cy="304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0"/>
              </a:spcBef>
            </a:pPr>
            <a:r>
              <a:rPr sz="1800" dirty="0">
                <a:latin typeface="Calibri"/>
                <a:cs typeface="Calibri"/>
              </a:rPr>
              <a:t>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742169" y="1926589"/>
            <a:ext cx="1275080" cy="47244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111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75"/>
              </a:spcBef>
            </a:pPr>
            <a:r>
              <a:rPr sz="1800" dirty="0">
                <a:latin typeface="Calibri"/>
                <a:cs typeface="Calibri"/>
              </a:rPr>
              <a:t>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759950" y="2518410"/>
            <a:ext cx="1257300" cy="79502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9734550" y="5223509"/>
            <a:ext cx="1257300" cy="381000"/>
          </a:xfrm>
          <a:custGeom>
            <a:avLst/>
            <a:gdLst/>
            <a:ahLst/>
            <a:cxnLst/>
            <a:rect l="l" t="t" r="r" b="b"/>
            <a:pathLst>
              <a:path w="1257300" h="381000">
                <a:moveTo>
                  <a:pt x="0" y="380999"/>
                </a:moveTo>
                <a:lnTo>
                  <a:pt x="1257300" y="380999"/>
                </a:lnTo>
                <a:lnTo>
                  <a:pt x="12573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232400" y="749300"/>
            <a:ext cx="4445" cy="5457190"/>
          </a:xfrm>
          <a:custGeom>
            <a:avLst/>
            <a:gdLst/>
            <a:ahLst/>
            <a:cxnLst/>
            <a:rect l="l" t="t" r="r" b="b"/>
            <a:pathLst>
              <a:path w="4445" h="5457190">
                <a:moveTo>
                  <a:pt x="0" y="0"/>
                </a:moveTo>
                <a:lnTo>
                  <a:pt x="4445" y="5457113"/>
                </a:lnTo>
              </a:path>
            </a:pathLst>
          </a:custGeom>
          <a:ln w="20320">
            <a:solidFill>
              <a:srgbClr val="FF33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9742169" y="897889"/>
            <a:ext cx="1257300" cy="541020"/>
          </a:xfrm>
          <a:prstGeom prst="rect">
            <a:avLst/>
          </a:prstGeom>
          <a:solidFill>
            <a:srgbClr val="5B9BD4"/>
          </a:solidFill>
          <a:ln w="12700">
            <a:solidFill>
              <a:srgbClr val="41709C"/>
            </a:solidFill>
          </a:ln>
        </p:spPr>
        <p:txBody>
          <a:bodyPr vert="horz" wrap="square" lIns="0" tIns="116839" rIns="0" bIns="0" rtlCol="0">
            <a:spAutoFit/>
          </a:bodyPr>
          <a:lstStyle/>
          <a:p>
            <a:pPr marL="169545">
              <a:lnSpc>
                <a:spcPct val="100000"/>
              </a:lnSpc>
              <a:spcBef>
                <a:spcPts val="919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Promedio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9759950" y="3882390"/>
            <a:ext cx="1257300" cy="342900"/>
          </a:xfrm>
          <a:custGeom>
            <a:avLst/>
            <a:gdLst/>
            <a:ahLst/>
            <a:cxnLst/>
            <a:rect l="l" t="t" r="r" b="b"/>
            <a:pathLst>
              <a:path w="1257300" h="342900">
                <a:moveTo>
                  <a:pt x="0" y="342900"/>
                </a:moveTo>
                <a:lnTo>
                  <a:pt x="1257300" y="342900"/>
                </a:lnTo>
                <a:lnTo>
                  <a:pt x="1257300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759950" y="4281170"/>
            <a:ext cx="1257300" cy="421640"/>
          </a:xfrm>
          <a:custGeom>
            <a:avLst/>
            <a:gdLst/>
            <a:ahLst/>
            <a:cxnLst/>
            <a:rect l="l" t="t" r="r" b="b"/>
            <a:pathLst>
              <a:path w="1257300" h="421639">
                <a:moveTo>
                  <a:pt x="0" y="421639"/>
                </a:moveTo>
                <a:lnTo>
                  <a:pt x="1257300" y="421639"/>
                </a:lnTo>
                <a:lnTo>
                  <a:pt x="1257300" y="0"/>
                </a:lnTo>
                <a:lnTo>
                  <a:pt x="0" y="0"/>
                </a:lnTo>
                <a:lnTo>
                  <a:pt x="0" y="42163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742169" y="4773929"/>
            <a:ext cx="1257300" cy="381000"/>
          </a:xfrm>
          <a:custGeom>
            <a:avLst/>
            <a:gdLst/>
            <a:ahLst/>
            <a:cxnLst/>
            <a:rect l="l" t="t" r="r" b="b"/>
            <a:pathLst>
              <a:path w="1257300" h="381000">
                <a:moveTo>
                  <a:pt x="0" y="381000"/>
                </a:moveTo>
                <a:lnTo>
                  <a:pt x="1257300" y="381000"/>
                </a:lnTo>
                <a:lnTo>
                  <a:pt x="12573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0292968" y="3916933"/>
            <a:ext cx="165735" cy="166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8</a:t>
            </a:r>
            <a:endParaRPr sz="1800">
              <a:latin typeface="Calibri"/>
              <a:cs typeface="Calibri"/>
            </a:endParaRPr>
          </a:p>
          <a:p>
            <a:pPr marL="36830">
              <a:lnSpc>
                <a:spcPct val="100000"/>
              </a:lnSpc>
              <a:spcBef>
                <a:spcPts val="1285"/>
              </a:spcBef>
            </a:pPr>
            <a:r>
              <a:rPr sz="1800" dirty="0">
                <a:latin typeface="Calibri"/>
                <a:cs typeface="Calibri"/>
              </a:rPr>
              <a:t>7</a:t>
            </a:r>
            <a:endParaRPr sz="1800">
              <a:latin typeface="Calibri"/>
              <a:cs typeface="Calibri"/>
            </a:endParaRPr>
          </a:p>
          <a:p>
            <a:pPr marL="20320">
              <a:lnSpc>
                <a:spcPct val="100000"/>
              </a:lnSpc>
              <a:spcBef>
                <a:spcPts val="1565"/>
              </a:spcBef>
            </a:pPr>
            <a:r>
              <a:rPr sz="1800" dirty="0">
                <a:latin typeface="Calibri"/>
                <a:cs typeface="Calibri"/>
              </a:rPr>
              <a:t>6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sz="1800" dirty="0">
                <a:latin typeface="Calibri"/>
                <a:cs typeface="Calibri"/>
              </a:rPr>
              <a:t>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742169" y="3427729"/>
            <a:ext cx="1257300" cy="38354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530"/>
              </a:spcBef>
            </a:pPr>
            <a:r>
              <a:rPr sz="1800" dirty="0">
                <a:latin typeface="Calibri"/>
                <a:cs typeface="Calibri"/>
              </a:rPr>
              <a:t>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734550" y="5673090"/>
            <a:ext cx="1257300" cy="381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6667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525"/>
              </a:spcBef>
            </a:pPr>
            <a:r>
              <a:rPr sz="1800" dirty="0">
                <a:latin typeface="Calibri"/>
                <a:cs typeface="Calibri"/>
              </a:rPr>
              <a:t>8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" y="744219"/>
            <a:ext cx="12190730" cy="12700"/>
          </a:xfrm>
          <a:custGeom>
            <a:avLst/>
            <a:gdLst/>
            <a:ahLst/>
            <a:cxnLst/>
            <a:rect l="l" t="t" r="r" b="b"/>
            <a:pathLst>
              <a:path w="12190730" h="12700">
                <a:moveTo>
                  <a:pt x="0" y="12700"/>
                </a:moveTo>
                <a:lnTo>
                  <a:pt x="12190730" y="12700"/>
                </a:lnTo>
                <a:lnTo>
                  <a:pt x="121907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0" y="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70">
                <a:moveTo>
                  <a:pt x="0" y="0"/>
                </a:moveTo>
                <a:lnTo>
                  <a:pt x="0" y="750570"/>
                </a:lnTo>
              </a:path>
            </a:pathLst>
          </a:custGeom>
          <a:ln w="12700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77441" y="58356"/>
            <a:ext cx="75704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latin typeface="Calibri"/>
                <a:cs typeface="Calibri"/>
              </a:rPr>
              <a:t>Los </a:t>
            </a:r>
            <a:r>
              <a:rPr sz="3600" b="0" spc="-15" dirty="0">
                <a:latin typeface="Calibri"/>
                <a:cs typeface="Calibri"/>
              </a:rPr>
              <a:t>conceptos </a:t>
            </a:r>
            <a:r>
              <a:rPr sz="3600" b="0" dirty="0">
                <a:latin typeface="Calibri"/>
                <a:cs typeface="Calibri"/>
              </a:rPr>
              <a:t>que </a:t>
            </a:r>
            <a:r>
              <a:rPr sz="3600" b="0" spc="-5" dirty="0">
                <a:latin typeface="Calibri"/>
                <a:cs typeface="Calibri"/>
              </a:rPr>
              <a:t>se </a:t>
            </a:r>
            <a:r>
              <a:rPr sz="3600" b="0" dirty="0">
                <a:latin typeface="Calibri"/>
                <a:cs typeface="Calibri"/>
              </a:rPr>
              <a:t>cumplen en</a:t>
            </a:r>
            <a:r>
              <a:rPr sz="3600" b="0" spc="-114" dirty="0">
                <a:latin typeface="Calibri"/>
                <a:cs typeface="Calibri"/>
              </a:rPr>
              <a:t> </a:t>
            </a:r>
            <a:r>
              <a:rPr sz="3600" b="0" spc="-5" dirty="0">
                <a:latin typeface="Calibri"/>
                <a:cs typeface="Calibri"/>
              </a:rPr>
              <a:t>Bolivia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181089"/>
            <a:ext cx="12192000" cy="676910"/>
          </a:xfrm>
          <a:custGeom>
            <a:avLst/>
            <a:gdLst/>
            <a:ahLst/>
            <a:cxnLst/>
            <a:rect l="l" t="t" r="r" b="b"/>
            <a:pathLst>
              <a:path w="12192000" h="676909">
                <a:moveTo>
                  <a:pt x="12191999" y="0"/>
                </a:moveTo>
                <a:lnTo>
                  <a:pt x="0" y="0"/>
                </a:lnTo>
                <a:lnTo>
                  <a:pt x="0" y="676907"/>
                </a:lnTo>
                <a:lnTo>
                  <a:pt x="12191999" y="676907"/>
                </a:lnTo>
                <a:lnTo>
                  <a:pt x="12191999" y="0"/>
                </a:lnTo>
                <a:close/>
              </a:path>
            </a:pathLst>
          </a:custGeom>
          <a:solidFill>
            <a:srgbClr val="005E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174739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700"/>
                </a:moveTo>
                <a:lnTo>
                  <a:pt x="12191999" y="12700"/>
                </a:lnTo>
                <a:lnTo>
                  <a:pt x="1219199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020" y="5885179"/>
            <a:ext cx="2014220" cy="9728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661920" y="6231572"/>
            <a:ext cx="8564245" cy="549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60"/>
              </a:lnSpc>
              <a:spcBef>
                <a:spcPts val="100"/>
              </a:spcBef>
            </a:pPr>
            <a:r>
              <a:rPr sz="1800" spc="-105" dirty="0">
                <a:solidFill>
                  <a:srgbClr val="FFFFFF"/>
                </a:solidFill>
                <a:latin typeface="Calibri"/>
                <a:cs typeface="Calibri"/>
              </a:rPr>
              <a:t>P.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una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escala del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 al 10,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donde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0 es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nada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y 10 es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mucho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¿en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qué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medida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diría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usted</a:t>
            </a:r>
            <a:r>
              <a:rPr sz="1800" spc="3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endParaRPr sz="1800">
              <a:latin typeface="Calibri"/>
              <a:cs typeface="Calibri"/>
            </a:endParaRPr>
          </a:p>
          <a:p>
            <a:pPr marL="1905" algn="ctr">
              <a:lnSpc>
                <a:spcPts val="206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los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siguientes conceptos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tienen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lugar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se cumplen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800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Bolivia?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998200" y="0"/>
            <a:ext cx="1193799" cy="74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26639" y="1745360"/>
            <a:ext cx="2913380" cy="398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26639" y="2144141"/>
            <a:ext cx="1457960" cy="9855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26639" y="3129660"/>
            <a:ext cx="2913380" cy="4927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26639" y="3622421"/>
            <a:ext cx="1457960" cy="5156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26639" y="4138040"/>
            <a:ext cx="1457960" cy="4673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26639" y="4605401"/>
            <a:ext cx="2913380" cy="6146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26639" y="5220017"/>
            <a:ext cx="4368800" cy="4648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759950" y="1779270"/>
            <a:ext cx="1272540" cy="304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0"/>
              </a:spcBef>
            </a:pPr>
            <a:r>
              <a:rPr sz="1800" dirty="0">
                <a:latin typeface="Calibri"/>
                <a:cs typeface="Calibri"/>
              </a:rPr>
              <a:t>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759950" y="2221229"/>
            <a:ext cx="1257300" cy="79502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734550" y="5271770"/>
            <a:ext cx="1257300" cy="38354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535"/>
              </a:spcBef>
            </a:pPr>
            <a:r>
              <a:rPr sz="1800" dirty="0">
                <a:latin typeface="Calibri"/>
                <a:cs typeface="Calibri"/>
              </a:rPr>
              <a:t>8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153695" y="982980"/>
          <a:ext cx="9448161" cy="51277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7255"/>
                <a:gridCol w="1449705"/>
                <a:gridCol w="1463039"/>
                <a:gridCol w="1456054"/>
                <a:gridCol w="1456054"/>
                <a:gridCol w="1456054"/>
              </a:tblGrid>
              <a:tr h="1858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FF3300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3300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761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 y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Muy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poco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33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 y</a:t>
                      </a:r>
                      <a:r>
                        <a:rPr sz="16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Poco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28575">
                      <a:solidFill>
                        <a:srgbClr val="FF33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 y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Neutro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 y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Bastante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787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 y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435609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Mucho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398653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Buen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Gobierno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R="586105" algn="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3300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1%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28575">
                      <a:solidFill>
                        <a:srgbClr val="FF33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24%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541655" algn="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63%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12%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984884">
                <a:tc>
                  <a:txBody>
                    <a:bodyPr/>
                    <a:lstStyle/>
                    <a:p>
                      <a:pPr marL="8890" marR="219710">
                        <a:lnSpc>
                          <a:spcPts val="1920"/>
                        </a:lnSpc>
                        <a:spcBef>
                          <a:spcPts val="45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Transparencia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 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responsabilidad en el  manejo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los</a:t>
                      </a:r>
                      <a:r>
                        <a:rPr sz="16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recursos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8890">
                        <a:lnSpc>
                          <a:spcPts val="185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públicos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586105" algn="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33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26%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FF33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35%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541655" algn="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29%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10%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495173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Prensa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independiente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R="586105" algn="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33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9380" marB="0">
                    <a:lnL w="28575">
                      <a:solidFill>
                        <a:srgbClr val="FF33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42%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marR="541655" algn="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42%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16%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515365">
                <a:tc>
                  <a:txBody>
                    <a:bodyPr/>
                    <a:lstStyle/>
                    <a:p>
                      <a:pPr marL="8890" marR="8001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Participación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ciudadana 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 asuntos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desarrollo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R="586105" algn="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8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33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24%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8905" marB="0">
                    <a:lnL w="28575">
                      <a:solidFill>
                        <a:srgbClr val="FF33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20%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8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marR="541020" algn="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39%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8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17%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8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465455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6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Tener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buenos</a:t>
                      </a:r>
                      <a:r>
                        <a:rPr sz="16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líderes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41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R="586105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41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33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8%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4139" marB="0">
                    <a:lnL w="28575">
                      <a:solidFill>
                        <a:srgbClr val="FF33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59%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41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marR="541655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29%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41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4%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41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615188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Periodismo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investigación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R="586105" algn="r"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90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33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9070" marB="0">
                    <a:lnL w="28575">
                      <a:solidFill>
                        <a:srgbClr val="FF33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30%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90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541655" algn="r"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62%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90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8%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90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465480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Libertad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expresión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R="586105" algn="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33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4775" marB="0">
                    <a:lnL w="28575">
                      <a:solidFill>
                        <a:srgbClr val="FF33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41655" algn="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74%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27%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42552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FF33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3300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1" name="object 21"/>
          <p:cNvSpPr txBox="1"/>
          <p:nvPr/>
        </p:nvSpPr>
        <p:spPr>
          <a:xfrm>
            <a:off x="9759950" y="1197610"/>
            <a:ext cx="1257300" cy="477520"/>
          </a:xfrm>
          <a:prstGeom prst="rect">
            <a:avLst/>
          </a:prstGeom>
          <a:solidFill>
            <a:srgbClr val="5B9BD4"/>
          </a:solidFill>
          <a:ln w="12700">
            <a:solidFill>
              <a:srgbClr val="41709C"/>
            </a:solidFill>
          </a:ln>
        </p:spPr>
        <p:txBody>
          <a:bodyPr vert="horz" wrap="square" lIns="0" tIns="86360" rIns="0" bIns="0" rtlCol="0">
            <a:spAutoFit/>
          </a:bodyPr>
          <a:lstStyle/>
          <a:p>
            <a:pPr marL="168275">
              <a:lnSpc>
                <a:spcPct val="100000"/>
              </a:lnSpc>
              <a:spcBef>
                <a:spcPts val="68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Promedio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734550" y="3717290"/>
            <a:ext cx="1257300" cy="3429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70"/>
              </a:spcBef>
            </a:pPr>
            <a:r>
              <a:rPr sz="1800" dirty="0">
                <a:latin typeface="Calibri"/>
                <a:cs typeface="Calibri"/>
              </a:rPr>
              <a:t>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734550" y="4202429"/>
            <a:ext cx="1257300" cy="42164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8699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685"/>
              </a:spcBef>
            </a:pPr>
            <a:r>
              <a:rPr sz="1800" dirty="0">
                <a:latin typeface="Calibri"/>
                <a:cs typeface="Calibri"/>
              </a:rPr>
              <a:t>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742169" y="4718050"/>
            <a:ext cx="1257300" cy="431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9334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35"/>
              </a:spcBef>
            </a:pPr>
            <a:r>
              <a:rPr sz="1800" dirty="0">
                <a:latin typeface="Calibri"/>
                <a:cs typeface="Calibri"/>
              </a:rPr>
              <a:t>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734550" y="3178810"/>
            <a:ext cx="1257300" cy="38354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6667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525"/>
              </a:spcBef>
            </a:pPr>
            <a:r>
              <a:rPr sz="1800" dirty="0">
                <a:latin typeface="Calibri"/>
                <a:cs typeface="Calibri"/>
              </a:rPr>
              <a:t>7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4951" y="2974403"/>
            <a:ext cx="50971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solidFill>
                  <a:srgbClr val="000000"/>
                </a:solidFill>
                <a:latin typeface="Calibri"/>
                <a:cs typeface="Calibri"/>
              </a:rPr>
              <a:t>II. </a:t>
            </a:r>
            <a:r>
              <a:rPr sz="3600" b="0" dirty="0">
                <a:solidFill>
                  <a:srgbClr val="000000"/>
                </a:solidFill>
                <a:latin typeface="Calibri"/>
                <a:cs typeface="Calibri"/>
              </a:rPr>
              <a:t>Medios </a:t>
            </a:r>
            <a:r>
              <a:rPr sz="3600" b="0" spc="-5" dirty="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sz="3600"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0" spc="-15" dirty="0">
                <a:solidFill>
                  <a:srgbClr val="000000"/>
                </a:solidFill>
                <a:latin typeface="Calibri"/>
                <a:cs typeface="Calibri"/>
              </a:rPr>
              <a:t>comunicación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70" y="6181089"/>
            <a:ext cx="12190730" cy="676910"/>
          </a:xfrm>
          <a:custGeom>
            <a:avLst/>
            <a:gdLst/>
            <a:ahLst/>
            <a:cxnLst/>
            <a:rect l="l" t="t" r="r" b="b"/>
            <a:pathLst>
              <a:path w="12190730" h="676909">
                <a:moveTo>
                  <a:pt x="12190730" y="0"/>
                </a:moveTo>
                <a:lnTo>
                  <a:pt x="0" y="0"/>
                </a:lnTo>
                <a:lnTo>
                  <a:pt x="0" y="676907"/>
                </a:lnTo>
                <a:lnTo>
                  <a:pt x="12190730" y="676907"/>
                </a:lnTo>
                <a:lnTo>
                  <a:pt x="12190730" y="0"/>
                </a:lnTo>
                <a:close/>
              </a:path>
            </a:pathLst>
          </a:custGeom>
          <a:solidFill>
            <a:srgbClr val="005E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70" y="6181089"/>
            <a:ext cx="12190730" cy="676910"/>
          </a:xfrm>
          <a:custGeom>
            <a:avLst/>
            <a:gdLst/>
            <a:ahLst/>
            <a:cxnLst/>
            <a:rect l="l" t="t" r="r" b="b"/>
            <a:pathLst>
              <a:path w="12190730" h="676909">
                <a:moveTo>
                  <a:pt x="12190730" y="0"/>
                </a:moveTo>
                <a:lnTo>
                  <a:pt x="0" y="0"/>
                </a:lnTo>
                <a:lnTo>
                  <a:pt x="0" y="676907"/>
                </a:lnTo>
              </a:path>
            </a:pathLst>
          </a:custGeom>
          <a:ln w="12700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0020" y="5885179"/>
            <a:ext cx="2014220" cy="9728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998200" y="0"/>
            <a:ext cx="1193799" cy="74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" y="744219"/>
            <a:ext cx="12190730" cy="12700"/>
          </a:xfrm>
          <a:custGeom>
            <a:avLst/>
            <a:gdLst/>
            <a:ahLst/>
            <a:cxnLst/>
            <a:rect l="l" t="t" r="r" b="b"/>
            <a:pathLst>
              <a:path w="12190730" h="12700">
                <a:moveTo>
                  <a:pt x="0" y="12700"/>
                </a:moveTo>
                <a:lnTo>
                  <a:pt x="12190730" y="12700"/>
                </a:lnTo>
                <a:lnTo>
                  <a:pt x="121907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0" y="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70">
                <a:moveTo>
                  <a:pt x="0" y="0"/>
                </a:moveTo>
                <a:lnTo>
                  <a:pt x="0" y="750570"/>
                </a:lnTo>
              </a:path>
            </a:pathLst>
          </a:custGeom>
          <a:ln w="12700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28189" y="29273"/>
            <a:ext cx="68249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Calibri"/>
                <a:cs typeface="Calibri"/>
              </a:rPr>
              <a:t>Medios </a:t>
            </a:r>
            <a:r>
              <a:rPr sz="3600" b="0" spc="-5" dirty="0">
                <a:latin typeface="Calibri"/>
                <a:cs typeface="Calibri"/>
              </a:rPr>
              <a:t>de </a:t>
            </a:r>
            <a:r>
              <a:rPr sz="3600" b="0" spc="-10" dirty="0">
                <a:latin typeface="Calibri"/>
                <a:cs typeface="Calibri"/>
              </a:rPr>
              <a:t>comunicación </a:t>
            </a:r>
            <a:r>
              <a:rPr sz="3600" b="0" dirty="0">
                <a:latin typeface="Calibri"/>
                <a:cs typeface="Calibri"/>
              </a:rPr>
              <a:t>en el</a:t>
            </a:r>
            <a:r>
              <a:rPr sz="3600" b="0" spc="-100" dirty="0">
                <a:latin typeface="Calibri"/>
                <a:cs typeface="Calibri"/>
              </a:rPr>
              <a:t> </a:t>
            </a:r>
            <a:r>
              <a:rPr sz="3600" b="0" spc="-15" dirty="0">
                <a:latin typeface="Calibri"/>
                <a:cs typeface="Calibri"/>
              </a:rPr>
              <a:t>hogar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181089"/>
            <a:ext cx="12192000" cy="676910"/>
          </a:xfrm>
          <a:custGeom>
            <a:avLst/>
            <a:gdLst/>
            <a:ahLst/>
            <a:cxnLst/>
            <a:rect l="l" t="t" r="r" b="b"/>
            <a:pathLst>
              <a:path w="12192000" h="676909">
                <a:moveTo>
                  <a:pt x="12191999" y="0"/>
                </a:moveTo>
                <a:lnTo>
                  <a:pt x="0" y="0"/>
                </a:lnTo>
                <a:lnTo>
                  <a:pt x="0" y="676907"/>
                </a:lnTo>
                <a:lnTo>
                  <a:pt x="12191999" y="676907"/>
                </a:lnTo>
                <a:lnTo>
                  <a:pt x="12191999" y="0"/>
                </a:lnTo>
                <a:close/>
              </a:path>
            </a:pathLst>
          </a:custGeom>
          <a:solidFill>
            <a:srgbClr val="005E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174739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700"/>
                </a:moveTo>
                <a:lnTo>
                  <a:pt x="12191999" y="12700"/>
                </a:lnTo>
                <a:lnTo>
                  <a:pt x="1219199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020" y="5885179"/>
            <a:ext cx="2014220" cy="9728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224401" y="6355079"/>
            <a:ext cx="5439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solidFill>
                  <a:srgbClr val="FFFFFF"/>
                </a:solidFill>
                <a:latin typeface="Calibri"/>
                <a:cs typeface="Calibri"/>
              </a:rPr>
              <a:t>P.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¿Cuál de los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siguientes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medios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tiene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usted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sz="1800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hogar?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998200" y="0"/>
            <a:ext cx="1193799" cy="74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460233" y="880363"/>
            <a:ext cx="1170305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b="1" spc="5" dirty="0">
                <a:latin typeface="Calibri"/>
                <a:cs typeface="Calibri"/>
              </a:rPr>
              <a:t>Por</a:t>
            </a:r>
            <a:r>
              <a:rPr sz="1650" b="1" spc="-60" dirty="0">
                <a:latin typeface="Calibri"/>
                <a:cs typeface="Calibri"/>
              </a:rPr>
              <a:t> </a:t>
            </a:r>
            <a:r>
              <a:rPr sz="1650" b="1" spc="5" dirty="0">
                <a:latin typeface="Calibri"/>
                <a:cs typeface="Calibri"/>
              </a:rPr>
              <a:t>variables</a:t>
            </a:r>
            <a:endParaRPr sz="1650">
              <a:latin typeface="Calibri"/>
              <a:cs typeface="Calibri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3520694" y="1191005"/>
          <a:ext cx="8473435" cy="47692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9985"/>
                <a:gridCol w="385445"/>
                <a:gridCol w="385444"/>
                <a:gridCol w="385444"/>
                <a:gridCol w="385444"/>
                <a:gridCol w="385444"/>
                <a:gridCol w="385444"/>
                <a:gridCol w="385445"/>
                <a:gridCol w="385445"/>
                <a:gridCol w="385445"/>
                <a:gridCol w="385445"/>
                <a:gridCol w="385445"/>
                <a:gridCol w="385445"/>
                <a:gridCol w="385445"/>
                <a:gridCol w="385445"/>
                <a:gridCol w="385445"/>
                <a:gridCol w="385445"/>
                <a:gridCol w="385445"/>
                <a:gridCol w="385445"/>
                <a:gridCol w="385445"/>
              </a:tblGrid>
              <a:tr h="5509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37795" marR="132080" indent="121920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  c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uda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30175" marR="121285" indent="129539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 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é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32460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25755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 nivel 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educación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63195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 nivel 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vida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1013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2385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Paz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747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Alto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83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3464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Varón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83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Mujer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83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18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747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25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747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35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747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45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747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55</a:t>
                      </a:r>
                      <a:r>
                        <a:rPr sz="1400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adelante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747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asistió…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747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4066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Primaria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747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Secundaria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810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76225">
                        <a:lnSpc>
                          <a:spcPts val="1455"/>
                        </a:lnSpc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Técnico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45745">
                        <a:lnSpc>
                          <a:spcPts val="1485"/>
                        </a:lnSpc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superior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Universidad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810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455"/>
                        </a:lnSpc>
                      </a:pP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Post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grado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R="3175" algn="ctr">
                        <a:lnSpc>
                          <a:spcPts val="1480"/>
                        </a:lnSpc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maestría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455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óm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od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480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…cubrir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gastos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810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5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…con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R="3175" algn="ctr">
                        <a:lnSpc>
                          <a:spcPts val="1480"/>
                        </a:lnSpc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dificultad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1460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1400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mucha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R="3175" algn="ctr">
                        <a:lnSpc>
                          <a:spcPts val="1480"/>
                        </a:lnSpc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dificultad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442213">
                <a:tc>
                  <a:txBody>
                    <a:bodyPr/>
                    <a:lstStyle/>
                    <a:p>
                      <a:pPr marL="9525">
                        <a:lnSpc>
                          <a:spcPts val="1625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Radio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100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18440">
                        <a:lnSpc>
                          <a:spcPts val="167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100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18440">
                        <a:lnSpc>
                          <a:spcPts val="167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100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18440">
                        <a:lnSpc>
                          <a:spcPts val="167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100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19075">
                        <a:lnSpc>
                          <a:spcPts val="167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100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19075">
                        <a:lnSpc>
                          <a:spcPts val="167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100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19075">
                        <a:lnSpc>
                          <a:spcPts val="167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100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19075">
                        <a:lnSpc>
                          <a:spcPts val="167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100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19075">
                        <a:lnSpc>
                          <a:spcPts val="167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100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19075">
                        <a:lnSpc>
                          <a:spcPts val="167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100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19075">
                        <a:lnSpc>
                          <a:spcPts val="167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100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19075">
                        <a:lnSpc>
                          <a:spcPts val="167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100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19710">
                        <a:lnSpc>
                          <a:spcPts val="167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100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19075">
                        <a:lnSpc>
                          <a:spcPts val="167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100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19710">
                        <a:lnSpc>
                          <a:spcPts val="167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100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19710">
                        <a:lnSpc>
                          <a:spcPts val="167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100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19710">
                        <a:lnSpc>
                          <a:spcPts val="167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100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19710">
                        <a:lnSpc>
                          <a:spcPts val="167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100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19710">
                        <a:lnSpc>
                          <a:spcPts val="167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100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19710">
                        <a:lnSpc>
                          <a:spcPts val="167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436245">
                <a:tc>
                  <a:txBody>
                    <a:bodyPr/>
                    <a:lstStyle/>
                    <a:p>
                      <a:pPr marL="9525">
                        <a:lnSpc>
                          <a:spcPts val="1625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TV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abierta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96%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88%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90%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94%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93%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95%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94%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95%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90%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89%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85%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90%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91%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97%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98%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100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19710">
                        <a:lnSpc>
                          <a:spcPts val="164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95%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89%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85%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1289684">
                <a:tc>
                  <a:txBody>
                    <a:bodyPr/>
                    <a:lstStyle/>
                    <a:p>
                      <a:pPr marL="9525">
                        <a:lnSpc>
                          <a:spcPts val="1625"/>
                        </a:lnSpc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Internet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525" marR="15240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periód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cos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pá  ginas 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web/boletines  digitales/rede 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sociales)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R="63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71%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R="63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65%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R="63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70%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R="63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67%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R="63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89%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209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82%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73%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R="127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69%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66%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209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91%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95%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98%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001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100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197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001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100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197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001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100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197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80%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69%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99339">
                <a:tc>
                  <a:txBody>
                    <a:bodyPr/>
                    <a:lstStyle/>
                    <a:p>
                      <a:pPr marL="9525">
                        <a:lnSpc>
                          <a:spcPts val="1630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TV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cable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68%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58%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61%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64%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67%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62%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62%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58%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68%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53%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58%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63%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77%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80%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95%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78%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60%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649541">
                <a:tc>
                  <a:txBody>
                    <a:bodyPr/>
                    <a:lstStyle/>
                    <a:p>
                      <a:pPr marL="9525">
                        <a:lnSpc>
                          <a:spcPts val="1630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Periódico</a:t>
                      </a:r>
                      <a:r>
                        <a:rPr sz="1400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otros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impresos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635"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635"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635"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635"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635"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635"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6034" algn="ctr">
                        <a:lnSpc>
                          <a:spcPct val="100000"/>
                        </a:lnSpc>
                      </a:pPr>
                      <a:r>
                        <a:rPr sz="1400" spc="-1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159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1668779" y="1887220"/>
            <a:ext cx="1435100" cy="556260"/>
          </a:xfrm>
          <a:custGeom>
            <a:avLst/>
            <a:gdLst/>
            <a:ahLst/>
            <a:cxnLst/>
            <a:rect l="l" t="t" r="r" b="b"/>
            <a:pathLst>
              <a:path w="1435100" h="556260">
                <a:moveTo>
                  <a:pt x="1435100" y="0"/>
                </a:moveTo>
                <a:lnTo>
                  <a:pt x="0" y="0"/>
                </a:lnTo>
                <a:lnTo>
                  <a:pt x="0" y="556259"/>
                </a:lnTo>
                <a:lnTo>
                  <a:pt x="1435100" y="556259"/>
                </a:lnTo>
                <a:lnTo>
                  <a:pt x="143510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68779" y="2639060"/>
            <a:ext cx="1320800" cy="558800"/>
          </a:xfrm>
          <a:custGeom>
            <a:avLst/>
            <a:gdLst/>
            <a:ahLst/>
            <a:cxnLst/>
            <a:rect l="l" t="t" r="r" b="b"/>
            <a:pathLst>
              <a:path w="1320800" h="558800">
                <a:moveTo>
                  <a:pt x="1320800" y="0"/>
                </a:moveTo>
                <a:lnTo>
                  <a:pt x="0" y="0"/>
                </a:lnTo>
                <a:lnTo>
                  <a:pt x="0" y="558800"/>
                </a:lnTo>
                <a:lnTo>
                  <a:pt x="1320800" y="558800"/>
                </a:lnTo>
                <a:lnTo>
                  <a:pt x="132080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68779" y="3393440"/>
            <a:ext cx="975360" cy="558800"/>
          </a:xfrm>
          <a:custGeom>
            <a:avLst/>
            <a:gdLst/>
            <a:ahLst/>
            <a:cxnLst/>
            <a:rect l="l" t="t" r="r" b="b"/>
            <a:pathLst>
              <a:path w="975360" h="558800">
                <a:moveTo>
                  <a:pt x="975359" y="0"/>
                </a:moveTo>
                <a:lnTo>
                  <a:pt x="0" y="0"/>
                </a:lnTo>
                <a:lnTo>
                  <a:pt x="0" y="558800"/>
                </a:lnTo>
                <a:lnTo>
                  <a:pt x="975359" y="558800"/>
                </a:lnTo>
                <a:lnTo>
                  <a:pt x="97535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68779" y="4147820"/>
            <a:ext cx="904240" cy="558800"/>
          </a:xfrm>
          <a:custGeom>
            <a:avLst/>
            <a:gdLst/>
            <a:ahLst/>
            <a:cxnLst/>
            <a:rect l="l" t="t" r="r" b="b"/>
            <a:pathLst>
              <a:path w="904239" h="558800">
                <a:moveTo>
                  <a:pt x="904239" y="0"/>
                </a:moveTo>
                <a:lnTo>
                  <a:pt x="0" y="0"/>
                </a:lnTo>
                <a:lnTo>
                  <a:pt x="0" y="558799"/>
                </a:lnTo>
                <a:lnTo>
                  <a:pt x="904239" y="558799"/>
                </a:lnTo>
                <a:lnTo>
                  <a:pt x="90423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68779" y="4899659"/>
            <a:ext cx="86360" cy="558800"/>
          </a:xfrm>
          <a:custGeom>
            <a:avLst/>
            <a:gdLst/>
            <a:ahLst/>
            <a:cxnLst/>
            <a:rect l="l" t="t" r="r" b="b"/>
            <a:pathLst>
              <a:path w="86360" h="558800">
                <a:moveTo>
                  <a:pt x="86359" y="0"/>
                </a:moveTo>
                <a:lnTo>
                  <a:pt x="0" y="0"/>
                </a:lnTo>
                <a:lnTo>
                  <a:pt x="0" y="558799"/>
                </a:lnTo>
                <a:lnTo>
                  <a:pt x="86359" y="558799"/>
                </a:lnTo>
                <a:lnTo>
                  <a:pt x="8635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70050" y="1789429"/>
            <a:ext cx="0" cy="3766820"/>
          </a:xfrm>
          <a:custGeom>
            <a:avLst/>
            <a:gdLst/>
            <a:ahLst/>
            <a:cxnLst/>
            <a:rect l="l" t="t" r="r" b="b"/>
            <a:pathLst>
              <a:path h="3766820">
                <a:moveTo>
                  <a:pt x="0" y="0"/>
                </a:moveTo>
                <a:lnTo>
                  <a:pt x="0" y="3766820"/>
                </a:lnTo>
              </a:path>
            </a:pathLst>
          </a:custGeom>
          <a:ln w="76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008376" y="2037079"/>
            <a:ext cx="4057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100%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52445" y="2791078"/>
            <a:ext cx="3295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92%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08275" y="3545204"/>
            <a:ext cx="3295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68%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36520" y="4299204"/>
            <a:ext cx="3295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63%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19529" y="5052758"/>
            <a:ext cx="2406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Calibri"/>
                <a:cs typeface="Calibri"/>
              </a:rPr>
              <a:t>6%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48130" y="5651500"/>
            <a:ext cx="2406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20341" y="5651500"/>
            <a:ext cx="3327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5</a:t>
            </a:r>
            <a:r>
              <a:rPr sz="1400" spc="5" dirty="0">
                <a:latin typeface="Calibri"/>
                <a:cs typeface="Calibri"/>
              </a:rPr>
              <a:t>0</a:t>
            </a:r>
            <a:r>
              <a:rPr sz="1400" dirty="0"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892170" y="5651500"/>
            <a:ext cx="4216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1</a:t>
            </a:r>
            <a:r>
              <a:rPr sz="1400" spc="5" dirty="0">
                <a:latin typeface="Calibri"/>
                <a:cs typeface="Calibri"/>
              </a:rPr>
              <a:t>0</a:t>
            </a:r>
            <a:r>
              <a:rPr sz="1400" spc="-10" dirty="0">
                <a:latin typeface="Calibri"/>
                <a:cs typeface="Calibri"/>
              </a:rPr>
              <a:t>0</a:t>
            </a:r>
            <a:r>
              <a:rPr sz="1400" dirty="0"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82039" y="2026856"/>
            <a:ext cx="4349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R</a:t>
            </a:r>
            <a:r>
              <a:rPr sz="1400" spc="5" dirty="0">
                <a:latin typeface="Calibri"/>
                <a:cs typeface="Calibri"/>
              </a:rPr>
              <a:t>a</a:t>
            </a:r>
            <a:r>
              <a:rPr sz="1400" spc="-20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io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49300" y="2781300"/>
            <a:ext cx="7683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TV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abierta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21297" y="3318128"/>
            <a:ext cx="1294765" cy="67373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635" algn="ctr">
              <a:lnSpc>
                <a:spcPct val="101800"/>
              </a:lnSpc>
              <a:spcBef>
                <a:spcPts val="70"/>
              </a:spcBef>
            </a:pPr>
            <a:r>
              <a:rPr sz="1400" spc="-5" dirty="0">
                <a:latin typeface="Calibri"/>
                <a:cs typeface="Calibri"/>
              </a:rPr>
              <a:t>Internet  (</a:t>
            </a:r>
            <a:r>
              <a:rPr sz="1400" dirty="0">
                <a:latin typeface="Calibri"/>
                <a:cs typeface="Calibri"/>
              </a:rPr>
              <a:t>pe</a:t>
            </a:r>
            <a:r>
              <a:rPr sz="1400" spc="-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iódic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spc="-10" dirty="0">
                <a:latin typeface="Calibri"/>
                <a:cs typeface="Calibri"/>
              </a:rPr>
              <a:t>s</a:t>
            </a:r>
            <a:r>
              <a:rPr sz="1400" spc="-5" dirty="0">
                <a:latin typeface="Calibri"/>
                <a:cs typeface="Calibri"/>
              </a:rPr>
              <a:t>/</a:t>
            </a:r>
            <a:r>
              <a:rPr sz="1400" dirty="0">
                <a:latin typeface="Calibri"/>
                <a:cs typeface="Calibri"/>
              </a:rPr>
              <a:t>p</a:t>
            </a:r>
            <a:r>
              <a:rPr sz="1400" spc="-15" dirty="0">
                <a:latin typeface="Calibri"/>
                <a:cs typeface="Calibri"/>
              </a:rPr>
              <a:t>á</a:t>
            </a:r>
            <a:r>
              <a:rPr sz="1400" dirty="0">
                <a:latin typeface="Calibri"/>
                <a:cs typeface="Calibri"/>
              </a:rPr>
              <a:t>gin</a:t>
            </a:r>
            <a:endParaRPr sz="1400">
              <a:latin typeface="Calibri"/>
              <a:cs typeface="Calibri"/>
            </a:endParaRPr>
          </a:p>
          <a:p>
            <a:pPr marL="123825" algn="ctr">
              <a:lnSpc>
                <a:spcPct val="100000"/>
              </a:lnSpc>
              <a:spcBef>
                <a:spcPts val="30"/>
              </a:spcBef>
            </a:pPr>
            <a:r>
              <a:rPr sz="1400" spc="-5" dirty="0">
                <a:latin typeface="Calibri"/>
                <a:cs typeface="Calibri"/>
              </a:rPr>
              <a:t>as…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81062" y="4289425"/>
            <a:ext cx="6375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TV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cable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72097" y="4934267"/>
            <a:ext cx="1245870" cy="45656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292735" marR="5080" indent="-280035">
              <a:lnSpc>
                <a:spcPct val="101800"/>
              </a:lnSpc>
              <a:spcBef>
                <a:spcPts val="70"/>
              </a:spcBef>
            </a:pPr>
            <a:r>
              <a:rPr sz="1400" spc="-5" dirty="0">
                <a:latin typeface="Calibri"/>
                <a:cs typeface="Calibri"/>
              </a:rPr>
              <a:t>Periódico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otros  impresos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67814" y="1346835"/>
            <a:ext cx="456565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b="1" spc="-125" dirty="0">
                <a:latin typeface="Calibri"/>
                <a:cs typeface="Calibri"/>
              </a:rPr>
              <a:t>T</a:t>
            </a:r>
            <a:r>
              <a:rPr sz="1650" b="1" spc="15" dirty="0">
                <a:latin typeface="Calibri"/>
                <a:cs typeface="Calibri"/>
              </a:rPr>
              <a:t>o</a:t>
            </a:r>
            <a:r>
              <a:rPr sz="1650" b="1" spc="-20" dirty="0">
                <a:latin typeface="Calibri"/>
                <a:cs typeface="Calibri"/>
              </a:rPr>
              <a:t>t</a:t>
            </a:r>
            <a:r>
              <a:rPr sz="1650" b="1" dirty="0">
                <a:latin typeface="Calibri"/>
                <a:cs typeface="Calibri"/>
              </a:rPr>
              <a:t>a</a:t>
            </a:r>
            <a:r>
              <a:rPr sz="1650" b="1" spc="5" dirty="0">
                <a:latin typeface="Calibri"/>
                <a:cs typeface="Calibri"/>
              </a:rPr>
              <a:t>l</a:t>
            </a:r>
            <a:endParaRPr sz="1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" y="744219"/>
            <a:ext cx="12190730" cy="12700"/>
          </a:xfrm>
          <a:custGeom>
            <a:avLst/>
            <a:gdLst/>
            <a:ahLst/>
            <a:cxnLst/>
            <a:rect l="l" t="t" r="r" b="b"/>
            <a:pathLst>
              <a:path w="12190730" h="12700">
                <a:moveTo>
                  <a:pt x="0" y="12700"/>
                </a:moveTo>
                <a:lnTo>
                  <a:pt x="12190730" y="12700"/>
                </a:lnTo>
                <a:lnTo>
                  <a:pt x="121907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0" y="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70">
                <a:moveTo>
                  <a:pt x="0" y="0"/>
                </a:moveTo>
                <a:lnTo>
                  <a:pt x="0" y="750570"/>
                </a:lnTo>
              </a:path>
            </a:pathLst>
          </a:custGeom>
          <a:ln w="12700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19325" y="29273"/>
            <a:ext cx="655700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Calibri"/>
                <a:cs typeface="Calibri"/>
              </a:rPr>
              <a:t>Medio </a:t>
            </a:r>
            <a:r>
              <a:rPr sz="3600" b="0" spc="-5" dirty="0">
                <a:latin typeface="Calibri"/>
                <a:cs typeface="Calibri"/>
              </a:rPr>
              <a:t>de </a:t>
            </a:r>
            <a:r>
              <a:rPr sz="3600" b="0" spc="-10" dirty="0">
                <a:latin typeface="Calibri"/>
                <a:cs typeface="Calibri"/>
              </a:rPr>
              <a:t>comunicación </a:t>
            </a:r>
            <a:r>
              <a:rPr sz="3600" b="0" dirty="0">
                <a:latin typeface="Calibri"/>
                <a:cs typeface="Calibri"/>
              </a:rPr>
              <a:t>más</a:t>
            </a:r>
            <a:r>
              <a:rPr sz="3600" b="0" spc="-95" dirty="0">
                <a:latin typeface="Calibri"/>
                <a:cs typeface="Calibri"/>
              </a:rPr>
              <a:t> </a:t>
            </a:r>
            <a:r>
              <a:rPr sz="3600" b="0" spc="-5" dirty="0">
                <a:latin typeface="Calibri"/>
                <a:cs typeface="Calibri"/>
              </a:rPr>
              <a:t>usado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181089"/>
            <a:ext cx="12192000" cy="676910"/>
          </a:xfrm>
          <a:custGeom>
            <a:avLst/>
            <a:gdLst/>
            <a:ahLst/>
            <a:cxnLst/>
            <a:rect l="l" t="t" r="r" b="b"/>
            <a:pathLst>
              <a:path w="12192000" h="676909">
                <a:moveTo>
                  <a:pt x="12191999" y="0"/>
                </a:moveTo>
                <a:lnTo>
                  <a:pt x="0" y="0"/>
                </a:lnTo>
                <a:lnTo>
                  <a:pt x="0" y="676907"/>
                </a:lnTo>
                <a:lnTo>
                  <a:pt x="12191999" y="676907"/>
                </a:lnTo>
                <a:lnTo>
                  <a:pt x="12191999" y="0"/>
                </a:lnTo>
                <a:close/>
              </a:path>
            </a:pathLst>
          </a:custGeom>
          <a:solidFill>
            <a:srgbClr val="005E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174739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700"/>
                </a:moveTo>
                <a:lnTo>
                  <a:pt x="12191999" y="12700"/>
                </a:lnTo>
                <a:lnTo>
                  <a:pt x="1219199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020" y="5885179"/>
            <a:ext cx="2014220" cy="9728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98200" y="0"/>
            <a:ext cx="1193799" cy="74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01413" y="1733663"/>
            <a:ext cx="1132840" cy="688340"/>
          </a:xfrm>
          <a:custGeom>
            <a:avLst/>
            <a:gdLst/>
            <a:ahLst/>
            <a:cxnLst/>
            <a:rect l="l" t="t" r="r" b="b"/>
            <a:pathLst>
              <a:path w="1132840" h="688339">
                <a:moveTo>
                  <a:pt x="1132840" y="0"/>
                </a:moveTo>
                <a:lnTo>
                  <a:pt x="0" y="0"/>
                </a:lnTo>
                <a:lnTo>
                  <a:pt x="0" y="688340"/>
                </a:lnTo>
                <a:lnTo>
                  <a:pt x="1132840" y="688340"/>
                </a:lnTo>
                <a:lnTo>
                  <a:pt x="113284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pPr algn="ctr"/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19959" y="2672079"/>
            <a:ext cx="957580" cy="685800"/>
          </a:xfrm>
          <a:custGeom>
            <a:avLst/>
            <a:gdLst/>
            <a:ahLst/>
            <a:cxnLst/>
            <a:rect l="l" t="t" r="r" b="b"/>
            <a:pathLst>
              <a:path w="957579" h="685800">
                <a:moveTo>
                  <a:pt x="957579" y="0"/>
                </a:moveTo>
                <a:lnTo>
                  <a:pt x="0" y="0"/>
                </a:lnTo>
                <a:lnTo>
                  <a:pt x="0" y="685800"/>
                </a:lnTo>
                <a:lnTo>
                  <a:pt x="957579" y="685800"/>
                </a:lnTo>
                <a:lnTo>
                  <a:pt x="95757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pPr algn="ctr"/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919959" y="3510488"/>
            <a:ext cx="302260" cy="685800"/>
          </a:xfrm>
          <a:custGeom>
            <a:avLst/>
            <a:gdLst/>
            <a:ahLst/>
            <a:cxnLst/>
            <a:rect l="l" t="t" r="r" b="b"/>
            <a:pathLst>
              <a:path w="302259" h="685800">
                <a:moveTo>
                  <a:pt x="302259" y="0"/>
                </a:moveTo>
                <a:lnTo>
                  <a:pt x="0" y="0"/>
                </a:lnTo>
                <a:lnTo>
                  <a:pt x="0" y="685800"/>
                </a:lnTo>
                <a:lnTo>
                  <a:pt x="302259" y="685800"/>
                </a:lnTo>
                <a:lnTo>
                  <a:pt x="30225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pPr algn="ctr"/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931431" y="4400454"/>
            <a:ext cx="127000" cy="685800"/>
          </a:xfrm>
          <a:custGeom>
            <a:avLst/>
            <a:gdLst/>
            <a:ahLst/>
            <a:cxnLst/>
            <a:rect l="l" t="t" r="r" b="b"/>
            <a:pathLst>
              <a:path w="127000" h="685800">
                <a:moveTo>
                  <a:pt x="127000" y="0"/>
                </a:moveTo>
                <a:lnTo>
                  <a:pt x="0" y="0"/>
                </a:lnTo>
                <a:lnTo>
                  <a:pt x="0" y="685800"/>
                </a:lnTo>
                <a:lnTo>
                  <a:pt x="127000" y="685800"/>
                </a:lnTo>
                <a:lnTo>
                  <a:pt x="12700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pPr algn="ctr"/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98988" y="1872780"/>
            <a:ext cx="0" cy="3703320"/>
          </a:xfrm>
          <a:custGeom>
            <a:avLst/>
            <a:gdLst/>
            <a:ahLst/>
            <a:cxnLst/>
            <a:rect l="l" t="t" r="r" b="b"/>
            <a:pathLst>
              <a:path h="3703320">
                <a:moveTo>
                  <a:pt x="0" y="0"/>
                </a:moveTo>
                <a:lnTo>
                  <a:pt x="0" y="3703319"/>
                </a:lnTo>
              </a:path>
            </a:pathLst>
          </a:custGeom>
          <a:ln w="76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algn="ctr"/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183478" y="1963699"/>
            <a:ext cx="3295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45%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535934" y="6412229"/>
            <a:ext cx="68103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5" dirty="0">
                <a:solidFill>
                  <a:srgbClr val="FFFFFF"/>
                </a:solidFill>
                <a:latin typeface="Calibri"/>
                <a:cs typeface="Calibri"/>
              </a:rPr>
              <a:t>P.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¿Cuál de los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siguientes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medios diría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usted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usa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con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más</a:t>
            </a:r>
            <a:r>
              <a:rPr sz="1800" spc="2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frecuencia?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105576" y="2850529"/>
            <a:ext cx="3295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38%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401248" y="3749700"/>
            <a:ext cx="3295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12%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39343" y="4684355"/>
            <a:ext cx="2406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5%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938098" y="5356056"/>
            <a:ext cx="2406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0%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597495" y="5368216"/>
            <a:ext cx="33274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696200" y="5347832"/>
            <a:ext cx="42164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990881" y="1906598"/>
            <a:ext cx="7486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Televisión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148044" y="2885216"/>
            <a:ext cx="43434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400" spc="-20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io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932433" y="3749700"/>
            <a:ext cx="61531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Internet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388382" y="4551663"/>
            <a:ext cx="14916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Periódicos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y</a:t>
            </a:r>
            <a:r>
              <a:rPr sz="1400" spc="-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revistas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490629" y="989112"/>
            <a:ext cx="1569085" cy="5429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30"/>
              </a:spcBef>
            </a:pPr>
            <a:r>
              <a:rPr sz="1650" b="1" spc="5" dirty="0">
                <a:solidFill>
                  <a:srgbClr val="585858"/>
                </a:solidFill>
                <a:latin typeface="Calibri"/>
                <a:cs typeface="Calibri"/>
              </a:rPr>
              <a:t>Octubre</a:t>
            </a:r>
            <a:endParaRPr sz="165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80"/>
              </a:spcBef>
            </a:pPr>
            <a:r>
              <a:rPr sz="1650" spc="5" dirty="0">
                <a:solidFill>
                  <a:srgbClr val="585858"/>
                </a:solidFill>
                <a:latin typeface="Calibri"/>
                <a:cs typeface="Calibri"/>
              </a:rPr>
              <a:t>(no </a:t>
            </a:r>
            <a:r>
              <a:rPr sz="1650" dirty="0">
                <a:solidFill>
                  <a:srgbClr val="585858"/>
                </a:solidFill>
                <a:latin typeface="Calibri"/>
                <a:cs typeface="Calibri"/>
              </a:rPr>
              <a:t>incluye</a:t>
            </a:r>
            <a:r>
              <a:rPr sz="165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50" spc="5" dirty="0">
                <a:solidFill>
                  <a:srgbClr val="585858"/>
                </a:solidFill>
                <a:latin typeface="Calibri"/>
                <a:cs typeface="Calibri"/>
              </a:rPr>
              <a:t>redes)</a:t>
            </a:r>
            <a:endParaRPr sz="16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6906</Words>
  <Application>Microsoft Office PowerPoint</Application>
  <PresentationFormat>Personalizado</PresentationFormat>
  <Paragraphs>3478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3" baseType="lpstr">
      <vt:lpstr>Office Theme</vt:lpstr>
      <vt:lpstr>Encuesta sobre valores  democráticos y periodismo</vt:lpstr>
      <vt:lpstr>Ficha técnica</vt:lpstr>
      <vt:lpstr>I. Información General</vt:lpstr>
      <vt:lpstr>Nivel de comprensión de conceptos</vt:lpstr>
      <vt:lpstr>Importancia de los conceptos en la vida personal</vt:lpstr>
      <vt:lpstr>Los conceptos que se cumplen en Bolivia</vt:lpstr>
      <vt:lpstr>II. Medios de comunicación</vt:lpstr>
      <vt:lpstr>Medios de comunicación en el hogar</vt:lpstr>
      <vt:lpstr>Medio de comunicación más usado</vt:lpstr>
      <vt:lpstr>Medio de comunicación más usado (octubre)</vt:lpstr>
      <vt:lpstr>Última vez que usó esos medios de comunicación</vt:lpstr>
      <vt:lpstr>Razones por las que consume medios</vt:lpstr>
      <vt:lpstr>Uso determinado de medios de comunicación</vt:lpstr>
      <vt:lpstr>Rol que deberían ejercer los medios</vt:lpstr>
      <vt:lpstr>Rol que deberían ejercer los medios (octubre)</vt:lpstr>
      <vt:lpstr>Los medios cumplen ese rol</vt:lpstr>
      <vt:lpstr>El rol de los medios en la vida de la gente</vt:lpstr>
      <vt:lpstr>El rol de los medios en la vida de la gente (octubre)</vt:lpstr>
      <vt:lpstr>Calificación sobre las tareas de los medios</vt:lpstr>
      <vt:lpstr>Calificaciones de los medios en general</vt:lpstr>
      <vt:lpstr>Cosas para mejorar la calidad del periodismo en Bolivia</vt:lpstr>
      <vt:lpstr>Presentación de PowerPoint</vt:lpstr>
      <vt:lpstr>Tipo de noticias que la gente prefiere</vt:lpstr>
      <vt:lpstr>Tipo de noticias que la gente prefiere</vt:lpstr>
      <vt:lpstr>Periodismo de investigación en Bolivia</vt:lpstr>
      <vt:lpstr>Investigaciones que la gente preferiría</vt:lpstr>
      <vt:lpstr>Investigaciones que la gente preferiría</vt:lpstr>
      <vt:lpstr>III. Reality Primera Plana</vt:lpstr>
      <vt:lpstr>Conocimiento y sensación del reality Primera Plana</vt:lpstr>
      <vt:lpstr>Presentación de PowerPoint</vt:lpstr>
      <vt:lpstr>Presentación de PowerPoint</vt:lpstr>
      <vt:lpstr>Número y medio de programas vistos</vt:lpstr>
      <vt:lpstr>Número de programas vistos</vt:lpstr>
      <vt:lpstr>Medio por el cual vieron el programa</vt:lpstr>
      <vt:lpstr>Favorabilidades del reality show Primera Plana</vt:lpstr>
      <vt:lpstr>Favorabilidades de los conductores de Primera Plana</vt:lpstr>
      <vt:lpstr>Horario y perspectiva del reality show Primera Plana</vt:lpstr>
      <vt:lpstr>Horario y perspectiva del reality show Primera Plana</vt:lpstr>
      <vt:lpstr>Equipos y objetivos de Primera Plana</vt:lpstr>
      <vt:lpstr>Equipos de Primera Plana</vt:lpstr>
      <vt:lpstr>Objetivos de Primera Plana</vt:lpstr>
      <vt:lpstr>Muchas gracias por su atención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talcual</dc:creator>
  <cp:lastModifiedBy>Delux</cp:lastModifiedBy>
  <cp:revision>4</cp:revision>
  <dcterms:created xsi:type="dcterms:W3CDTF">2019-01-09T19:45:45Z</dcterms:created>
  <dcterms:modified xsi:type="dcterms:W3CDTF">2019-01-30T21:14:35Z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2018-12-28T00:00:00Z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2019-01-09T00:00:00Z</vt:filetime>
  </property>
</Properties>
</file>